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6" r:id="rId2"/>
    <p:sldId id="258" r:id="rId3"/>
    <p:sldId id="261" r:id="rId4"/>
    <p:sldId id="260" r:id="rId5"/>
    <p:sldId id="262" r:id="rId6"/>
    <p:sldId id="280" r:id="rId7"/>
    <p:sldId id="281" r:id="rId8"/>
    <p:sldId id="264" r:id="rId9"/>
    <p:sldId id="282" r:id="rId10"/>
    <p:sldId id="266" r:id="rId11"/>
    <p:sldId id="270" r:id="rId12"/>
    <p:sldId id="285" r:id="rId13"/>
    <p:sldId id="283" r:id="rId14"/>
    <p:sldId id="284" r:id="rId15"/>
    <p:sldId id="286" r:id="rId16"/>
    <p:sldId id="271" r:id="rId17"/>
    <p:sldId id="287" r:id="rId18"/>
    <p:sldId id="288" r:id="rId19"/>
    <p:sldId id="275" r:id="rId20"/>
    <p:sldId id="278" r:id="rId21"/>
    <p:sldId id="279" r:id="rId22"/>
    <p:sldId id="289"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23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8"/>
    <p:restoredTop sz="96928"/>
  </p:normalViewPr>
  <p:slideViewPr>
    <p:cSldViewPr snapToGrid="0">
      <p:cViewPr varScale="1">
        <p:scale>
          <a:sx n="128" d="100"/>
          <a:sy n="128" d="100"/>
        </p:scale>
        <p:origin x="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24955-8B34-A04F-9FB2-E0067282C414}" type="datetimeFigureOut">
              <a:rPr lang="en-US" smtClean="0"/>
              <a:t>7/8/25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2EBC6-F9AA-0C43-A9D5-630614822BE9}" type="slidenum">
              <a:rPr lang="en-US" smtClean="0"/>
              <a:t>‹#›</a:t>
            </a:fld>
            <a:endParaRPr lang="en-US"/>
          </a:p>
        </p:txBody>
      </p:sp>
    </p:spTree>
    <p:extLst>
      <p:ext uri="{BB962C8B-B14F-4D97-AF65-F5344CB8AC3E}">
        <p14:creationId xmlns:p14="http://schemas.microsoft.com/office/powerpoint/2010/main" val="329775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C7EE-05C5-6ED5-7B79-573E62AAD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82534-CC9F-2F84-7FB8-53311B9783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9B9B4-89EE-DC92-DD3C-50AEEFE3F014}"/>
              </a:ext>
            </a:extLst>
          </p:cNvPr>
          <p:cNvSpPr>
            <a:spLocks noGrp="1"/>
          </p:cNvSpPr>
          <p:nvPr>
            <p:ph type="dt" sz="half" idx="10"/>
          </p:nvPr>
        </p:nvSpPr>
        <p:spPr/>
        <p:txBody>
          <a:bodyPr/>
          <a:lstStyle/>
          <a:p>
            <a:fld id="{1213D8A6-EA0A-084D-8DA9-8594A0AEFD45}" type="datetime1">
              <a:rPr lang="en-US" smtClean="0"/>
              <a:t>7/8/25</a:t>
            </a:fld>
            <a:endParaRPr lang="en-US"/>
          </a:p>
        </p:txBody>
      </p:sp>
      <p:sp>
        <p:nvSpPr>
          <p:cNvPr id="5" name="Footer Placeholder 4">
            <a:extLst>
              <a:ext uri="{FF2B5EF4-FFF2-40B4-BE49-F238E27FC236}">
                <a16:creationId xmlns:a16="http://schemas.microsoft.com/office/drawing/2014/main" id="{FDEEEEB6-93DB-7DC9-5677-209D3C224EB9}"/>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1C26F21C-5E60-E9F6-108B-615BF7324409}"/>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111512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8ABC-9AB7-5DB7-A86C-66A6BAB89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59D7A-56ED-A78B-A34A-051E28877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E3C8D-D31D-0ACC-FC8F-AD641C6AEF7D}"/>
              </a:ext>
            </a:extLst>
          </p:cNvPr>
          <p:cNvSpPr>
            <a:spLocks noGrp="1"/>
          </p:cNvSpPr>
          <p:nvPr>
            <p:ph type="dt" sz="half" idx="10"/>
          </p:nvPr>
        </p:nvSpPr>
        <p:spPr/>
        <p:txBody>
          <a:bodyPr/>
          <a:lstStyle/>
          <a:p>
            <a:fld id="{E30EFC2B-6928-3945-94D4-8A6718977E52}" type="datetime1">
              <a:rPr lang="en-US" smtClean="0"/>
              <a:t>7/8/25</a:t>
            </a:fld>
            <a:endParaRPr lang="en-US"/>
          </a:p>
        </p:txBody>
      </p:sp>
      <p:sp>
        <p:nvSpPr>
          <p:cNvPr id="5" name="Footer Placeholder 4">
            <a:extLst>
              <a:ext uri="{FF2B5EF4-FFF2-40B4-BE49-F238E27FC236}">
                <a16:creationId xmlns:a16="http://schemas.microsoft.com/office/drawing/2014/main" id="{26E797D8-ABD3-BD50-0F4B-93E857CD3EAC}"/>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0D26C04E-D5D5-B445-53EA-21D28A1A9C28}"/>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7544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BAC7F4-937D-BCD4-A638-EAED628EF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CCD961-7227-B3C5-342E-D0777F4E9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551EF-BA91-9DC2-B373-C35CD03B6DA2}"/>
              </a:ext>
            </a:extLst>
          </p:cNvPr>
          <p:cNvSpPr>
            <a:spLocks noGrp="1"/>
          </p:cNvSpPr>
          <p:nvPr>
            <p:ph type="dt" sz="half" idx="10"/>
          </p:nvPr>
        </p:nvSpPr>
        <p:spPr/>
        <p:txBody>
          <a:bodyPr/>
          <a:lstStyle/>
          <a:p>
            <a:fld id="{497B982F-F446-394C-BCD8-D0F6884AB04A}" type="datetime1">
              <a:rPr lang="en-US" smtClean="0"/>
              <a:t>7/8/25</a:t>
            </a:fld>
            <a:endParaRPr lang="en-US"/>
          </a:p>
        </p:txBody>
      </p:sp>
      <p:sp>
        <p:nvSpPr>
          <p:cNvPr id="5" name="Footer Placeholder 4">
            <a:extLst>
              <a:ext uri="{FF2B5EF4-FFF2-40B4-BE49-F238E27FC236}">
                <a16:creationId xmlns:a16="http://schemas.microsoft.com/office/drawing/2014/main" id="{CE8C42EA-F6DC-2048-71B6-A55883311EDE}"/>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D79E56BC-50D5-636D-477A-9B86D0E922AB}"/>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1647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08D0-CF38-4DB2-3D35-564D22D8E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19E71-6189-DF70-BAC9-1B4169F62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9D928-B0D8-EB43-04E1-87E493BFBF8A}"/>
              </a:ext>
            </a:extLst>
          </p:cNvPr>
          <p:cNvSpPr>
            <a:spLocks noGrp="1"/>
          </p:cNvSpPr>
          <p:nvPr>
            <p:ph type="dt" sz="half" idx="10"/>
          </p:nvPr>
        </p:nvSpPr>
        <p:spPr/>
        <p:txBody>
          <a:bodyPr/>
          <a:lstStyle/>
          <a:p>
            <a:fld id="{45C60FBC-0A6B-934E-946F-80179CBF291D}" type="datetime1">
              <a:rPr lang="en-US" smtClean="0"/>
              <a:t>7/8/25</a:t>
            </a:fld>
            <a:endParaRPr lang="en-US"/>
          </a:p>
        </p:txBody>
      </p:sp>
      <p:sp>
        <p:nvSpPr>
          <p:cNvPr id="5" name="Footer Placeholder 4">
            <a:extLst>
              <a:ext uri="{FF2B5EF4-FFF2-40B4-BE49-F238E27FC236}">
                <a16:creationId xmlns:a16="http://schemas.microsoft.com/office/drawing/2014/main" id="{00D1214F-C646-0BC1-9D09-935E79D0DB01}"/>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7CE9C569-E1A7-8178-B827-543644285846}"/>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406868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8589-55A8-4B2D-537D-2EA6A6B17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8D8C3A-9276-9ABF-6996-961FC5FD6D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FD18D4-1B31-A6B0-D518-15E1B5D5CC79}"/>
              </a:ext>
            </a:extLst>
          </p:cNvPr>
          <p:cNvSpPr>
            <a:spLocks noGrp="1"/>
          </p:cNvSpPr>
          <p:nvPr>
            <p:ph type="dt" sz="half" idx="10"/>
          </p:nvPr>
        </p:nvSpPr>
        <p:spPr/>
        <p:txBody>
          <a:bodyPr/>
          <a:lstStyle/>
          <a:p>
            <a:fld id="{C9B4B6B2-7D13-4746-97B3-7239DAEC0C59}" type="datetime1">
              <a:rPr lang="en-US" smtClean="0"/>
              <a:t>7/8/25</a:t>
            </a:fld>
            <a:endParaRPr lang="en-US"/>
          </a:p>
        </p:txBody>
      </p:sp>
      <p:sp>
        <p:nvSpPr>
          <p:cNvPr id="5" name="Footer Placeholder 4">
            <a:extLst>
              <a:ext uri="{FF2B5EF4-FFF2-40B4-BE49-F238E27FC236}">
                <a16:creationId xmlns:a16="http://schemas.microsoft.com/office/drawing/2014/main" id="{94E13EC7-CB12-69C5-890C-A9B9DBAC4B70}"/>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202B0C25-A597-EDEA-B562-4B6EB3360491}"/>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62216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6FE8-4D22-6768-605E-719011CBC7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DC3C0-D65E-81BA-5F4A-E41CFFE88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C41ADB-1B73-7713-91A3-38DDC077E1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2AE9D0-E821-A243-92CF-7BA2DD02102B}"/>
              </a:ext>
            </a:extLst>
          </p:cNvPr>
          <p:cNvSpPr>
            <a:spLocks noGrp="1"/>
          </p:cNvSpPr>
          <p:nvPr>
            <p:ph type="dt" sz="half" idx="10"/>
          </p:nvPr>
        </p:nvSpPr>
        <p:spPr/>
        <p:txBody>
          <a:bodyPr/>
          <a:lstStyle/>
          <a:p>
            <a:fld id="{0BB48F2C-DA62-AB40-B5CB-43F3501FA683}" type="datetime1">
              <a:rPr lang="en-US" smtClean="0"/>
              <a:t>7/8/25</a:t>
            </a:fld>
            <a:endParaRPr lang="en-US"/>
          </a:p>
        </p:txBody>
      </p:sp>
      <p:sp>
        <p:nvSpPr>
          <p:cNvPr id="6" name="Footer Placeholder 5">
            <a:extLst>
              <a:ext uri="{FF2B5EF4-FFF2-40B4-BE49-F238E27FC236}">
                <a16:creationId xmlns:a16="http://schemas.microsoft.com/office/drawing/2014/main" id="{E4EE1C03-B9E8-FA43-1D26-4EEE16FE3C98}"/>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111C47D1-873B-8229-66D1-8AE195EAE6CE}"/>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87402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A01B-6CF2-2CE9-8859-6BC5C6137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3628FA-E687-FEAC-5200-EC1283FF3E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93ECC-1D4F-C58A-8461-FDB86C366D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6E81B4-E614-5AD7-1EE1-2EFB6D18F1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4A966-7DE4-582F-AE48-DF1A1CEAB9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EB33C7-9053-600F-7458-B39589E9DE0D}"/>
              </a:ext>
            </a:extLst>
          </p:cNvPr>
          <p:cNvSpPr>
            <a:spLocks noGrp="1"/>
          </p:cNvSpPr>
          <p:nvPr>
            <p:ph type="dt" sz="half" idx="10"/>
          </p:nvPr>
        </p:nvSpPr>
        <p:spPr/>
        <p:txBody>
          <a:bodyPr/>
          <a:lstStyle/>
          <a:p>
            <a:fld id="{E9D5FA40-FE31-A749-A407-5160762ED597}" type="datetime1">
              <a:rPr lang="en-US" smtClean="0"/>
              <a:t>7/8/25</a:t>
            </a:fld>
            <a:endParaRPr lang="en-US"/>
          </a:p>
        </p:txBody>
      </p:sp>
      <p:sp>
        <p:nvSpPr>
          <p:cNvPr id="8" name="Footer Placeholder 7">
            <a:extLst>
              <a:ext uri="{FF2B5EF4-FFF2-40B4-BE49-F238E27FC236}">
                <a16:creationId xmlns:a16="http://schemas.microsoft.com/office/drawing/2014/main" id="{BD924CAA-DD4D-DD7F-B9D0-EDB9C4456331}"/>
              </a:ext>
            </a:extLst>
          </p:cNvPr>
          <p:cNvSpPr>
            <a:spLocks noGrp="1"/>
          </p:cNvSpPr>
          <p:nvPr>
            <p:ph type="ftr" sz="quarter" idx="11"/>
          </p:nvPr>
        </p:nvSpPr>
        <p:spPr/>
        <p:txBody>
          <a:bodyPr/>
          <a:lstStyle/>
          <a:p>
            <a:r>
              <a:rPr lang="en-US"/>
              <a:t>Sapienza University of Rome</a:t>
            </a:r>
          </a:p>
        </p:txBody>
      </p:sp>
      <p:sp>
        <p:nvSpPr>
          <p:cNvPr id="9" name="Slide Number Placeholder 8">
            <a:extLst>
              <a:ext uri="{FF2B5EF4-FFF2-40B4-BE49-F238E27FC236}">
                <a16:creationId xmlns:a16="http://schemas.microsoft.com/office/drawing/2014/main" id="{778435DE-8D3F-F113-93C2-67B5E3717E8B}"/>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3163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1BF0-5B82-1665-F951-384202291E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0D6866-CB71-C42D-B274-BBEBAB15EB37}"/>
              </a:ext>
            </a:extLst>
          </p:cNvPr>
          <p:cNvSpPr>
            <a:spLocks noGrp="1"/>
          </p:cNvSpPr>
          <p:nvPr>
            <p:ph type="dt" sz="half" idx="10"/>
          </p:nvPr>
        </p:nvSpPr>
        <p:spPr/>
        <p:txBody>
          <a:bodyPr/>
          <a:lstStyle/>
          <a:p>
            <a:fld id="{72C7143F-B2B1-FD4E-A03F-2D48B4C4756E}" type="datetime1">
              <a:rPr lang="en-US" smtClean="0"/>
              <a:t>7/8/25</a:t>
            </a:fld>
            <a:endParaRPr lang="en-US"/>
          </a:p>
        </p:txBody>
      </p:sp>
      <p:sp>
        <p:nvSpPr>
          <p:cNvPr id="4" name="Footer Placeholder 3">
            <a:extLst>
              <a:ext uri="{FF2B5EF4-FFF2-40B4-BE49-F238E27FC236}">
                <a16:creationId xmlns:a16="http://schemas.microsoft.com/office/drawing/2014/main" id="{E41F4385-19B3-18BF-14FC-DC423F456870}"/>
              </a:ext>
            </a:extLst>
          </p:cNvPr>
          <p:cNvSpPr>
            <a:spLocks noGrp="1"/>
          </p:cNvSpPr>
          <p:nvPr>
            <p:ph type="ftr" sz="quarter" idx="11"/>
          </p:nvPr>
        </p:nvSpPr>
        <p:spPr/>
        <p:txBody>
          <a:bodyPr/>
          <a:lstStyle/>
          <a:p>
            <a:r>
              <a:rPr lang="en-US"/>
              <a:t>Sapienza University of Rome</a:t>
            </a:r>
          </a:p>
        </p:txBody>
      </p:sp>
      <p:sp>
        <p:nvSpPr>
          <p:cNvPr id="5" name="Slide Number Placeholder 4">
            <a:extLst>
              <a:ext uri="{FF2B5EF4-FFF2-40B4-BE49-F238E27FC236}">
                <a16:creationId xmlns:a16="http://schemas.microsoft.com/office/drawing/2014/main" id="{CF64C7DB-BEB2-D1FD-A36F-D0D6EDC3BF94}"/>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47035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84C01-DF2D-3EEA-5595-767CCCD3E1F3}"/>
              </a:ext>
            </a:extLst>
          </p:cNvPr>
          <p:cNvSpPr>
            <a:spLocks noGrp="1"/>
          </p:cNvSpPr>
          <p:nvPr>
            <p:ph type="dt" sz="half" idx="10"/>
          </p:nvPr>
        </p:nvSpPr>
        <p:spPr/>
        <p:txBody>
          <a:bodyPr/>
          <a:lstStyle/>
          <a:p>
            <a:fld id="{D6D38C82-3D04-8649-87B1-E37B3CC6F257}" type="datetime1">
              <a:rPr lang="en-US" smtClean="0"/>
              <a:t>7/8/25</a:t>
            </a:fld>
            <a:endParaRPr lang="en-US"/>
          </a:p>
        </p:txBody>
      </p:sp>
      <p:sp>
        <p:nvSpPr>
          <p:cNvPr id="3" name="Footer Placeholder 2">
            <a:extLst>
              <a:ext uri="{FF2B5EF4-FFF2-40B4-BE49-F238E27FC236}">
                <a16:creationId xmlns:a16="http://schemas.microsoft.com/office/drawing/2014/main" id="{6783BB7A-86B1-1EB3-1622-B26475CCDC6B}"/>
              </a:ext>
            </a:extLst>
          </p:cNvPr>
          <p:cNvSpPr>
            <a:spLocks noGrp="1"/>
          </p:cNvSpPr>
          <p:nvPr>
            <p:ph type="ftr" sz="quarter" idx="11"/>
          </p:nvPr>
        </p:nvSpPr>
        <p:spPr/>
        <p:txBody>
          <a:bodyPr/>
          <a:lstStyle/>
          <a:p>
            <a:r>
              <a:rPr lang="en-US"/>
              <a:t>Sapienza University of Rome</a:t>
            </a:r>
          </a:p>
        </p:txBody>
      </p:sp>
      <p:sp>
        <p:nvSpPr>
          <p:cNvPr id="4" name="Slide Number Placeholder 3">
            <a:extLst>
              <a:ext uri="{FF2B5EF4-FFF2-40B4-BE49-F238E27FC236}">
                <a16:creationId xmlns:a16="http://schemas.microsoft.com/office/drawing/2014/main" id="{87EA820C-ECA5-EEF7-8673-A46C3D4CB9AF}"/>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1882311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73DA-2A54-FCA0-C360-8554CF703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D2AFF9-8CA5-CD7D-DEEE-195EFD05A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3B1DF3-AF68-D52B-182A-D9ABF9A6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026D9-3021-FAAF-C413-30A5A52C79BD}"/>
              </a:ext>
            </a:extLst>
          </p:cNvPr>
          <p:cNvSpPr>
            <a:spLocks noGrp="1"/>
          </p:cNvSpPr>
          <p:nvPr>
            <p:ph type="dt" sz="half" idx="10"/>
          </p:nvPr>
        </p:nvSpPr>
        <p:spPr/>
        <p:txBody>
          <a:bodyPr/>
          <a:lstStyle/>
          <a:p>
            <a:fld id="{B5A2484E-3F4D-204D-93DF-E49FAFB9DF97}" type="datetime1">
              <a:rPr lang="en-US" smtClean="0"/>
              <a:t>7/8/25</a:t>
            </a:fld>
            <a:endParaRPr lang="en-US"/>
          </a:p>
        </p:txBody>
      </p:sp>
      <p:sp>
        <p:nvSpPr>
          <p:cNvPr id="6" name="Footer Placeholder 5">
            <a:extLst>
              <a:ext uri="{FF2B5EF4-FFF2-40B4-BE49-F238E27FC236}">
                <a16:creationId xmlns:a16="http://schemas.microsoft.com/office/drawing/2014/main" id="{C88B5962-833D-57DF-2059-51B30BCAD60D}"/>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90EA2546-9567-4CBF-9E26-EDEA3851B317}"/>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405776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F1B2-480F-9C52-FD1A-CAF938BCA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852BC0-7818-613C-5BCB-E7B4F33B3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C3A47-8405-1622-FAEB-23C5478B9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2C07F-B333-BE61-1D86-53CBC15D1C0F}"/>
              </a:ext>
            </a:extLst>
          </p:cNvPr>
          <p:cNvSpPr>
            <a:spLocks noGrp="1"/>
          </p:cNvSpPr>
          <p:nvPr>
            <p:ph type="dt" sz="half" idx="10"/>
          </p:nvPr>
        </p:nvSpPr>
        <p:spPr/>
        <p:txBody>
          <a:bodyPr/>
          <a:lstStyle/>
          <a:p>
            <a:fld id="{AD472E14-530C-BB46-8E59-461E234CEAFE}" type="datetime1">
              <a:rPr lang="en-US" smtClean="0"/>
              <a:t>7/8/25</a:t>
            </a:fld>
            <a:endParaRPr lang="en-US"/>
          </a:p>
        </p:txBody>
      </p:sp>
      <p:sp>
        <p:nvSpPr>
          <p:cNvPr id="6" name="Footer Placeholder 5">
            <a:extLst>
              <a:ext uri="{FF2B5EF4-FFF2-40B4-BE49-F238E27FC236}">
                <a16:creationId xmlns:a16="http://schemas.microsoft.com/office/drawing/2014/main" id="{1C522695-CC4C-B1E9-01A6-5DF84153BA1E}"/>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1A4CDD63-E81C-A76C-CCB4-F3A1B81D07EC}"/>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81710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C26D7D-CED8-F7E2-6C98-BEFB8A436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0271B9-5CFD-DB35-B320-9D25AC83DC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C3B05-8623-04ED-9CDC-21C9B0B47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EFF2B-B0F7-AA47-9437-9D2D75C12C3B}" type="datetime1">
              <a:rPr lang="en-US" smtClean="0"/>
              <a:t>7/8/25</a:t>
            </a:fld>
            <a:endParaRPr lang="en-US"/>
          </a:p>
        </p:txBody>
      </p:sp>
      <p:sp>
        <p:nvSpPr>
          <p:cNvPr id="5" name="Footer Placeholder 4">
            <a:extLst>
              <a:ext uri="{FF2B5EF4-FFF2-40B4-BE49-F238E27FC236}">
                <a16:creationId xmlns:a16="http://schemas.microsoft.com/office/drawing/2014/main" id="{3C54498D-CC66-7554-D838-3FD45332DD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Sapienza University of Rome</a:t>
            </a:r>
          </a:p>
        </p:txBody>
      </p:sp>
      <p:sp>
        <p:nvSpPr>
          <p:cNvPr id="6" name="Slide Number Placeholder 5">
            <a:extLst>
              <a:ext uri="{FF2B5EF4-FFF2-40B4-BE49-F238E27FC236}">
                <a16:creationId xmlns:a16="http://schemas.microsoft.com/office/drawing/2014/main" id="{441A3BC8-96CB-4936-5AAB-65888F0452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19E39-9933-F648-B2F3-3AC17C0DC986}" type="slidenum">
              <a:rPr lang="en-US" smtClean="0"/>
              <a:t>‹#›</a:t>
            </a:fld>
            <a:endParaRPr lang="en-US"/>
          </a:p>
        </p:txBody>
      </p:sp>
    </p:spTree>
    <p:extLst>
      <p:ext uri="{BB962C8B-B14F-4D97-AF65-F5344CB8AC3E}">
        <p14:creationId xmlns:p14="http://schemas.microsoft.com/office/powerpoint/2010/main" val="804193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datasets/jangedoo/utkface-new"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stat.uchicago.edu/~rigollet/PDF/teaching/conformal.pdf" TargetMode="External"/><Relationship Id="rId5" Type="http://schemas.openxmlformats.org/officeDocument/2006/relationships/hyperlink" Target="https://arxiv.org/abs/2006.11239" TargetMode="External"/><Relationship Id="rId4" Type="http://schemas.openxmlformats.org/officeDocument/2006/relationships/hyperlink" Target="https://huggingface.co/runwayml/stable-diffusion-v1-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Fondino">
            <a:extLst>
              <a:ext uri="{FF2B5EF4-FFF2-40B4-BE49-F238E27FC236}">
                <a16:creationId xmlns:a16="http://schemas.microsoft.com/office/drawing/2014/main" id="{B609E531-63FD-6702-EB99-A8B360E7B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91795"/>
            <a:ext cx="12192000" cy="15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descr="logo +marchio">
            <a:extLst>
              <a:ext uri="{FF2B5EF4-FFF2-40B4-BE49-F238E27FC236}">
                <a16:creationId xmlns:a16="http://schemas.microsoft.com/office/drawing/2014/main" id="{93857B77-7E9D-09F1-8D44-8DABE74E8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54899"/>
          <a:stretch/>
        </p:blipFill>
        <p:spPr bwMode="auto">
          <a:xfrm>
            <a:off x="596348" y="5503397"/>
            <a:ext cx="270344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8822AD0-7E03-F7CA-5FCE-05C7A5AD190C}"/>
              </a:ext>
            </a:extLst>
          </p:cNvPr>
          <p:cNvSpPr txBox="1"/>
          <p:nvPr/>
        </p:nvSpPr>
        <p:spPr>
          <a:xfrm>
            <a:off x="596347" y="749244"/>
            <a:ext cx="10645158" cy="492443"/>
          </a:xfrm>
          <a:prstGeom prst="rect">
            <a:avLst/>
          </a:prstGeom>
          <a:noFill/>
        </p:spPr>
        <p:txBody>
          <a:bodyPr wrap="none" rtlCol="0">
            <a:spAutoFit/>
          </a:bodyPr>
          <a:lstStyle/>
          <a:p>
            <a:r>
              <a:rPr lang="en-US" sz="2600" b="1" dirty="0">
                <a:solidFill>
                  <a:srgbClr val="822334"/>
                </a:solidFill>
                <a:latin typeface="Lato" panose="020F0502020204030203" pitchFamily="34" charset="77"/>
              </a:rPr>
              <a:t>Diffusion-Based Generative Age Estimation with Conformal Prediction</a:t>
            </a:r>
          </a:p>
        </p:txBody>
      </p:sp>
      <p:sp>
        <p:nvSpPr>
          <p:cNvPr id="7" name="TextBox 6">
            <a:extLst>
              <a:ext uri="{FF2B5EF4-FFF2-40B4-BE49-F238E27FC236}">
                <a16:creationId xmlns:a16="http://schemas.microsoft.com/office/drawing/2014/main" id="{3609258B-F23A-DE92-BBAC-5CEA7990196F}"/>
              </a:ext>
            </a:extLst>
          </p:cNvPr>
          <p:cNvSpPr txBox="1"/>
          <p:nvPr/>
        </p:nvSpPr>
        <p:spPr>
          <a:xfrm>
            <a:off x="596348" y="1407155"/>
            <a:ext cx="4020588" cy="400110"/>
          </a:xfrm>
          <a:prstGeom prst="rect">
            <a:avLst/>
          </a:prstGeom>
          <a:noFill/>
        </p:spPr>
        <p:txBody>
          <a:bodyPr wrap="none" rtlCol="0">
            <a:spAutoFit/>
          </a:bodyPr>
          <a:lstStyle/>
          <a:p>
            <a:r>
              <a:rPr lang="en-US" sz="2000" b="1" dirty="0">
                <a:latin typeface="Lato" panose="020F0502020204030203" pitchFamily="34" charset="77"/>
              </a:rPr>
              <a:t>Statistical Learning - Final Project</a:t>
            </a:r>
          </a:p>
        </p:txBody>
      </p:sp>
      <p:sp>
        <p:nvSpPr>
          <p:cNvPr id="8" name="TextBox 7">
            <a:extLst>
              <a:ext uri="{FF2B5EF4-FFF2-40B4-BE49-F238E27FC236}">
                <a16:creationId xmlns:a16="http://schemas.microsoft.com/office/drawing/2014/main" id="{D332E4FC-2896-9B56-6749-272BA4E11690}"/>
              </a:ext>
            </a:extLst>
          </p:cNvPr>
          <p:cNvSpPr txBox="1"/>
          <p:nvPr/>
        </p:nvSpPr>
        <p:spPr>
          <a:xfrm>
            <a:off x="596349" y="2134295"/>
            <a:ext cx="8836576" cy="369332"/>
          </a:xfrm>
          <a:prstGeom prst="rect">
            <a:avLst/>
          </a:prstGeom>
          <a:noFill/>
        </p:spPr>
        <p:txBody>
          <a:bodyPr wrap="square" rtlCol="0">
            <a:spAutoFit/>
          </a:bodyPr>
          <a:lstStyle/>
          <a:p>
            <a:r>
              <a:rPr lang="en-US" b="1" dirty="0">
                <a:solidFill>
                  <a:schemeClr val="tx1">
                    <a:lumMod val="65000"/>
                    <a:lumOff val="35000"/>
                  </a:schemeClr>
                </a:solidFill>
                <a:latin typeface="Lato" panose="020F0502020204030203" pitchFamily="34" charset="77"/>
              </a:rPr>
              <a:t>Professors: </a:t>
            </a:r>
            <a:r>
              <a:rPr lang="en-US" dirty="0">
                <a:solidFill>
                  <a:schemeClr val="tx1">
                    <a:lumMod val="65000"/>
                    <a:lumOff val="35000"/>
                  </a:schemeClr>
                </a:solidFill>
                <a:latin typeface="Lato" panose="020F0502020204030203" pitchFamily="34" charset="77"/>
              </a:rPr>
              <a:t>Prof. </a:t>
            </a:r>
            <a:r>
              <a:rPr lang="en-US" dirty="0" err="1">
                <a:solidFill>
                  <a:schemeClr val="tx1">
                    <a:lumMod val="65000"/>
                    <a:lumOff val="35000"/>
                  </a:schemeClr>
                </a:solidFill>
                <a:latin typeface="Lato" panose="020F0502020204030203" pitchFamily="34" charset="77"/>
              </a:rPr>
              <a:t>Pierpaolo</a:t>
            </a:r>
            <a:r>
              <a:rPr lang="en-US" dirty="0">
                <a:solidFill>
                  <a:schemeClr val="tx1">
                    <a:lumMod val="65000"/>
                    <a:lumOff val="35000"/>
                  </a:schemeClr>
                </a:solidFill>
                <a:latin typeface="Lato" panose="020F0502020204030203" pitchFamily="34" charset="77"/>
              </a:rPr>
              <a:t> </a:t>
            </a:r>
            <a:r>
              <a:rPr lang="en-US" dirty="0" err="1">
                <a:solidFill>
                  <a:schemeClr val="tx1">
                    <a:lumMod val="65000"/>
                    <a:lumOff val="35000"/>
                  </a:schemeClr>
                </a:solidFill>
                <a:latin typeface="Lato" panose="020F0502020204030203" pitchFamily="34" charset="77"/>
              </a:rPr>
              <a:t>Brutti</a:t>
            </a:r>
            <a:endParaRPr lang="en-US" dirty="0">
              <a:solidFill>
                <a:schemeClr val="tx1">
                  <a:lumMod val="65000"/>
                  <a:lumOff val="35000"/>
                </a:schemeClr>
              </a:solidFill>
              <a:latin typeface="Lato" panose="020F0502020204030203" pitchFamily="34" charset="77"/>
            </a:endParaRPr>
          </a:p>
        </p:txBody>
      </p:sp>
      <p:sp>
        <p:nvSpPr>
          <p:cNvPr id="9" name="CasellaDiTesto 1">
            <a:extLst>
              <a:ext uri="{FF2B5EF4-FFF2-40B4-BE49-F238E27FC236}">
                <a16:creationId xmlns:a16="http://schemas.microsoft.com/office/drawing/2014/main" id="{E9CB3607-E574-4BB8-80A3-1648106621F9}"/>
              </a:ext>
            </a:extLst>
          </p:cNvPr>
          <p:cNvSpPr txBox="1">
            <a:spLocks noChangeArrowheads="1"/>
          </p:cNvSpPr>
          <p:nvPr/>
        </p:nvSpPr>
        <p:spPr bwMode="auto">
          <a:xfrm>
            <a:off x="4637570" y="5791295"/>
            <a:ext cx="6216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FontTx/>
              <a:buNone/>
            </a:pPr>
            <a:r>
              <a:rPr lang="en-US" sz="1000" dirty="0">
                <a:solidFill>
                  <a:schemeClr val="bg1"/>
                </a:solidFill>
              </a:rPr>
              <a:t>All rights relating to this teaching material and its contents are reserved by Sapienza and its authors (or teachers who produced it). Personal use of the same by the student for study purposes is permitted. Its dissemination, duplication, assignment, transmission, distribution to third parties or to the public is absolutely prohibited under penalty of the sanctions applicable by law.</a:t>
            </a:r>
            <a:endParaRPr lang="it-IT" altLang="it-IT" sz="1000" dirty="0">
              <a:solidFill>
                <a:schemeClr val="bg1"/>
              </a:solidFill>
            </a:endParaRPr>
          </a:p>
        </p:txBody>
      </p:sp>
      <p:sp>
        <p:nvSpPr>
          <p:cNvPr id="2" name="TextBox 1">
            <a:extLst>
              <a:ext uri="{FF2B5EF4-FFF2-40B4-BE49-F238E27FC236}">
                <a16:creationId xmlns:a16="http://schemas.microsoft.com/office/drawing/2014/main" id="{FA8B9D44-3732-4065-A63D-78271E455AC0}"/>
              </a:ext>
            </a:extLst>
          </p:cNvPr>
          <p:cNvSpPr txBox="1"/>
          <p:nvPr/>
        </p:nvSpPr>
        <p:spPr>
          <a:xfrm>
            <a:off x="596347" y="2715229"/>
            <a:ext cx="4800600" cy="1354217"/>
          </a:xfrm>
          <a:prstGeom prst="rect">
            <a:avLst/>
          </a:prstGeom>
          <a:noFill/>
        </p:spPr>
        <p:txBody>
          <a:bodyPr wrap="square" rtlCol="0">
            <a:spAutoFit/>
          </a:bodyPr>
          <a:lstStyle/>
          <a:p>
            <a:r>
              <a:rPr lang="en-US" b="1" dirty="0">
                <a:solidFill>
                  <a:schemeClr val="tx1">
                    <a:lumMod val="65000"/>
                    <a:lumOff val="35000"/>
                  </a:schemeClr>
                </a:solidFill>
                <a:latin typeface="Lato" panose="020F0502020204030203" pitchFamily="34" charset="77"/>
              </a:rPr>
              <a:t>Student:</a:t>
            </a:r>
          </a:p>
          <a:p>
            <a:pPr lvl="1"/>
            <a:r>
              <a:rPr lang="en-US" sz="1600" b="1" dirty="0">
                <a:solidFill>
                  <a:schemeClr val="tx1">
                    <a:lumMod val="65000"/>
                    <a:lumOff val="35000"/>
                  </a:schemeClr>
                </a:solidFill>
                <a:latin typeface="Lato" panose="020F0502020204030203" pitchFamily="34" charset="77"/>
              </a:rPr>
              <a:t>Name: </a:t>
            </a:r>
            <a:r>
              <a:rPr lang="en-US" sz="1600" dirty="0">
                <a:solidFill>
                  <a:schemeClr val="tx1">
                    <a:lumMod val="65000"/>
                    <a:lumOff val="35000"/>
                  </a:schemeClr>
                </a:solidFill>
                <a:latin typeface="Lato" panose="020F0502020204030203" pitchFamily="34" charset="77"/>
              </a:rPr>
              <a:t>Arman</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Surname: </a:t>
            </a:r>
            <a:r>
              <a:rPr lang="en-US" sz="1600" dirty="0">
                <a:solidFill>
                  <a:schemeClr val="tx1">
                    <a:lumMod val="65000"/>
                    <a:lumOff val="35000"/>
                  </a:schemeClr>
                </a:solidFill>
                <a:latin typeface="Lato" panose="020F0502020204030203" pitchFamily="34" charset="77"/>
              </a:rPr>
              <a:t>Feili</a:t>
            </a:r>
            <a:br>
              <a:rPr lang="en-US" sz="1600" dirty="0">
                <a:solidFill>
                  <a:schemeClr val="tx1">
                    <a:lumMod val="65000"/>
                    <a:lumOff val="35000"/>
                  </a:schemeClr>
                </a:solidFill>
                <a:latin typeface="Lato" panose="020F0502020204030203" pitchFamily="34" charset="77"/>
              </a:rPr>
            </a:br>
            <a:r>
              <a:rPr lang="en-US" sz="1600" b="1" dirty="0" err="1">
                <a:solidFill>
                  <a:schemeClr val="tx1">
                    <a:lumMod val="65000"/>
                    <a:lumOff val="35000"/>
                  </a:schemeClr>
                </a:solidFill>
                <a:latin typeface="Lato" panose="020F0502020204030203" pitchFamily="34" charset="77"/>
              </a:rPr>
              <a:t>Matricola</a:t>
            </a:r>
            <a:r>
              <a:rPr lang="en-US" sz="1600" b="1" dirty="0">
                <a:solidFill>
                  <a:schemeClr val="tx1">
                    <a:lumMod val="65000"/>
                    <a:lumOff val="35000"/>
                  </a:schemeClr>
                </a:solidFill>
                <a:latin typeface="Lato" panose="020F0502020204030203" pitchFamily="34" charset="77"/>
              </a:rPr>
              <a:t>: </a:t>
            </a:r>
            <a:r>
              <a:rPr lang="en-US" sz="1600" dirty="0">
                <a:solidFill>
                  <a:schemeClr val="tx1">
                    <a:lumMod val="65000"/>
                    <a:lumOff val="35000"/>
                  </a:schemeClr>
                </a:solidFill>
                <a:latin typeface="Lato" panose="020F0502020204030203" pitchFamily="34" charset="77"/>
              </a:rPr>
              <a:t>2101835</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Email: </a:t>
            </a:r>
            <a:r>
              <a:rPr lang="en-US" sz="1600" dirty="0">
                <a:solidFill>
                  <a:schemeClr val="tx1">
                    <a:lumMod val="65000"/>
                    <a:lumOff val="35000"/>
                  </a:schemeClr>
                </a:solidFill>
                <a:latin typeface="Lato" panose="020F0502020204030203" pitchFamily="34" charset="77"/>
              </a:rPr>
              <a:t>feili.2101835@studenti.uniroma1.it</a:t>
            </a:r>
          </a:p>
        </p:txBody>
      </p:sp>
    </p:spTree>
    <p:extLst>
      <p:ext uri="{BB962C8B-B14F-4D97-AF65-F5344CB8AC3E}">
        <p14:creationId xmlns:p14="http://schemas.microsoft.com/office/powerpoint/2010/main" val="179641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FD375-CD6C-832A-3880-5E12293B6320}"/>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122A1F09-7568-9CF4-1823-815A35C43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7BA1E26A-6B2A-6DFA-3A15-2D4F040350BC}"/>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2A007A0C-981C-9B8F-641A-0A168552829E}"/>
              </a:ext>
            </a:extLst>
          </p:cNvPr>
          <p:cNvSpPr>
            <a:spLocks noGrp="1"/>
          </p:cNvSpPr>
          <p:nvPr>
            <p:ph type="sldNum" sz="quarter" idx="12"/>
          </p:nvPr>
        </p:nvSpPr>
        <p:spPr/>
        <p:txBody>
          <a:bodyPr/>
          <a:lstStyle/>
          <a:p>
            <a:fld id="{48F19E39-9933-F648-B2F3-3AC17C0DC986}" type="slidenum">
              <a:rPr lang="en-US" smtClean="0">
                <a:solidFill>
                  <a:schemeClr val="bg1"/>
                </a:solidFill>
              </a:rPr>
              <a:t>10</a:t>
            </a:fld>
            <a:endParaRPr lang="en-US" dirty="0">
              <a:solidFill>
                <a:schemeClr val="bg1"/>
              </a:solidFill>
            </a:endParaRPr>
          </a:p>
        </p:txBody>
      </p:sp>
      <p:sp>
        <p:nvSpPr>
          <p:cNvPr id="2" name="TextBox 1">
            <a:extLst>
              <a:ext uri="{FF2B5EF4-FFF2-40B4-BE49-F238E27FC236}">
                <a16:creationId xmlns:a16="http://schemas.microsoft.com/office/drawing/2014/main" id="{62EBE94A-489A-005E-C988-D25D16F086D0}"/>
              </a:ext>
            </a:extLst>
          </p:cNvPr>
          <p:cNvSpPr txBox="1"/>
          <p:nvPr/>
        </p:nvSpPr>
        <p:spPr>
          <a:xfrm>
            <a:off x="616226" y="343779"/>
            <a:ext cx="6858462" cy="5416868"/>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Conformal Prediction Model: Evaluation the model</a:t>
            </a:r>
          </a:p>
          <a:p>
            <a:pPr algn="just"/>
            <a:endParaRPr lang="en-US" sz="1600" b="1" dirty="0">
              <a:solidFill>
                <a:srgbClr val="822334"/>
              </a:solidFill>
              <a:latin typeface="Lato" panose="020F0502020204030203" pitchFamily="34" charset="77"/>
            </a:endParaRPr>
          </a:p>
          <a:p>
            <a:pPr algn="just"/>
            <a:r>
              <a:rPr lang="en-US" sz="1400" b="1" dirty="0"/>
              <a:t>Model Evaluation:</a:t>
            </a:r>
            <a:endParaRPr lang="en-US" sz="1400" dirty="0"/>
          </a:p>
          <a:p>
            <a:pPr marL="742950" lvl="1" indent="-285750" algn="just">
              <a:buFont typeface="Arial" panose="020B0604020202020204" pitchFamily="34" charset="0"/>
              <a:buChar char="•"/>
            </a:pPr>
            <a:r>
              <a:rPr lang="en-US" sz="1400" dirty="0"/>
              <a:t>We measured </a:t>
            </a:r>
            <a:r>
              <a:rPr lang="en-US" sz="1400" b="1" dirty="0"/>
              <a:t>age prediction error</a:t>
            </a:r>
            <a:r>
              <a:rPr lang="en-US" sz="1400" dirty="0"/>
              <a:t> using Mean Absolute Error (MAE) and checked how often the true age fell inside the </a:t>
            </a:r>
            <a:r>
              <a:rPr lang="en-US" sz="1400" b="1" dirty="0"/>
              <a:t>90% confidence interval</a:t>
            </a:r>
            <a:r>
              <a:rPr lang="en-US" sz="1400" dirty="0"/>
              <a:t> (coverage rate).</a:t>
            </a:r>
          </a:p>
          <a:p>
            <a:pPr marL="742950" lvl="1" indent="-285750" algn="just">
              <a:buFont typeface="Arial" panose="020B0604020202020204" pitchFamily="34" charset="0"/>
              <a:buChar char="•"/>
            </a:pPr>
            <a:r>
              <a:rPr lang="en-US" sz="1400" dirty="0"/>
              <a:t>The </a:t>
            </a:r>
            <a:r>
              <a:rPr lang="en-US" sz="1400" b="1" dirty="0"/>
              <a:t>width of confidence intervals</a:t>
            </a:r>
            <a:r>
              <a:rPr lang="en-US" sz="1400" dirty="0"/>
              <a:t> tells us how sure the model is:</a:t>
            </a:r>
          </a:p>
          <a:p>
            <a:pPr marL="1200150" lvl="2" indent="-285750" algn="just">
              <a:buFont typeface="Arial" panose="020B0604020202020204" pitchFamily="34" charset="0"/>
              <a:buChar char="•"/>
            </a:pPr>
            <a:r>
              <a:rPr lang="en-US" sz="1400" dirty="0"/>
              <a:t>narrower means more confidence, wider means more uncertainty.</a:t>
            </a:r>
          </a:p>
          <a:p>
            <a:pPr marL="742950" lvl="1" indent="-285750" algn="just">
              <a:buFont typeface="Arial" panose="020B0604020202020204" pitchFamily="34" charset="0"/>
              <a:buChar char="•"/>
            </a:pPr>
            <a:r>
              <a:rPr lang="en-US" sz="1400" dirty="0"/>
              <a:t>For </a:t>
            </a:r>
            <a:r>
              <a:rPr lang="en-US" sz="1400" b="1" dirty="0"/>
              <a:t>gender</a:t>
            </a:r>
            <a:r>
              <a:rPr lang="en-US" sz="1400" dirty="0"/>
              <a:t>, we used overall accuracy and confusion matrix analysis to understand correct and incorrect predictions.</a:t>
            </a:r>
          </a:p>
          <a:p>
            <a:pPr marL="742950" lvl="1" indent="-285750" algn="just">
              <a:buFont typeface="Arial" panose="020B0604020202020204" pitchFamily="34" charset="0"/>
              <a:buChar char="•"/>
            </a:pPr>
            <a:r>
              <a:rPr lang="en-US" sz="1400" dirty="0"/>
              <a:t>All results—including predictions, metrics, and confidence ranges—were saved for full transparency.</a:t>
            </a:r>
          </a:p>
          <a:p>
            <a:pPr algn="just"/>
            <a:endParaRPr lang="en-US" sz="1400" b="1" dirty="0"/>
          </a:p>
          <a:p>
            <a:pPr algn="just"/>
            <a:r>
              <a:rPr lang="en-US" sz="1400" b="1" dirty="0"/>
              <a:t>Key Outcomes &amp; Example:</a:t>
            </a:r>
            <a:endParaRPr lang="en-US" sz="1400" dirty="0"/>
          </a:p>
          <a:p>
            <a:pPr marL="742950" lvl="1" indent="-285750" algn="just">
              <a:buFont typeface="Arial" panose="020B0604020202020204" pitchFamily="34" charset="0"/>
              <a:buChar char="•"/>
            </a:pPr>
            <a:r>
              <a:rPr lang="en-US" sz="1400" dirty="0"/>
              <a:t>The model reached </a:t>
            </a:r>
            <a:r>
              <a:rPr lang="en-US" sz="1400" b="1" dirty="0"/>
              <a:t>91.9% coverage</a:t>
            </a:r>
            <a:r>
              <a:rPr lang="en-US" sz="1400" dirty="0"/>
              <a:t>, very close to the intended 90%, showing that its uncertainty estimates are accurate.</a:t>
            </a:r>
          </a:p>
          <a:p>
            <a:pPr marL="742950" lvl="1" indent="-285750" algn="just">
              <a:buFont typeface="Arial" panose="020B0604020202020204" pitchFamily="34" charset="0"/>
              <a:buChar char="•"/>
            </a:pPr>
            <a:r>
              <a:rPr lang="en-US" sz="1400" dirty="0"/>
              <a:t>This reliability was consistent across all age groups, and the gender model improved further after threshold tuning.</a:t>
            </a:r>
          </a:p>
          <a:p>
            <a:pPr marL="742950" lvl="1" indent="-285750" algn="just">
              <a:buFont typeface="Arial" panose="020B0604020202020204" pitchFamily="34" charset="0"/>
              <a:buChar char="•"/>
            </a:pPr>
            <a:r>
              <a:rPr lang="en-US" sz="1400" b="1" dirty="0"/>
              <a:t>Example</a:t>
            </a:r>
            <a:r>
              <a:rPr lang="en-US" sz="1400" dirty="0"/>
              <a:t>: </a:t>
            </a:r>
          </a:p>
          <a:p>
            <a:pPr marL="1200150" lvl="2" indent="-285750" algn="just">
              <a:buFont typeface="Arial" panose="020B0604020202020204" pitchFamily="34" charset="0"/>
              <a:buChar char="•"/>
            </a:pPr>
            <a:r>
              <a:rPr lang="en-US" sz="1400" dirty="0"/>
              <a:t>One prediction was </a:t>
            </a:r>
            <a:r>
              <a:rPr lang="en-US" sz="1400" b="1" dirty="0"/>
              <a:t>34.8 years</a:t>
            </a:r>
            <a:r>
              <a:rPr lang="en-US" sz="1400" dirty="0"/>
              <a:t> (range: </a:t>
            </a:r>
            <a:r>
              <a:rPr lang="en-US" sz="1400" b="1" dirty="0"/>
              <a:t>28.2–41.4</a:t>
            </a:r>
            <a:r>
              <a:rPr lang="en-US" sz="1400" dirty="0"/>
              <a:t>), real age was </a:t>
            </a:r>
            <a:r>
              <a:rPr lang="en-US" sz="1400" b="1" dirty="0"/>
              <a:t>26. </a:t>
            </a:r>
            <a:r>
              <a:rPr lang="en-US" sz="1400" dirty="0"/>
              <a:t>just outside the range. </a:t>
            </a:r>
          </a:p>
          <a:p>
            <a:pPr marL="1200150" lvl="2" indent="-285750" algn="just">
              <a:buFont typeface="Arial" panose="020B0604020202020204" pitchFamily="34" charset="0"/>
              <a:buChar char="•"/>
            </a:pPr>
            <a:r>
              <a:rPr lang="en-US" sz="1400" dirty="0"/>
              <a:t>Gender was predicted as male with </a:t>
            </a:r>
            <a:r>
              <a:rPr lang="en-US" sz="1400" b="1" dirty="0"/>
              <a:t>29% chance of being female</a:t>
            </a:r>
            <a:r>
              <a:rPr lang="en-US" sz="1400" dirty="0"/>
              <a:t>.</a:t>
            </a:r>
          </a:p>
          <a:p>
            <a:pPr marL="742950" lvl="1" indent="-285750" algn="just">
              <a:buFont typeface="Arial" panose="020B0604020202020204" pitchFamily="34" charset="0"/>
              <a:buChar char="•"/>
            </a:pPr>
            <a:r>
              <a:rPr lang="en-US" sz="1400" dirty="0"/>
              <a:t>Overall, the system doesn’t just predict. it gives clear, data-driven confidence intervals that help users trust each result.</a:t>
            </a:r>
          </a:p>
          <a:p>
            <a:pPr marL="742950" lvl="1" indent="-285750" algn="just">
              <a:buFont typeface="Arial" panose="020B0604020202020204" pitchFamily="34" charset="0"/>
              <a:buChar char="•"/>
            </a:pPr>
            <a:endParaRPr lang="en-US" sz="1400" dirty="0">
              <a:latin typeface="Lato" panose="020F0502020204030203" pitchFamily="34" charset="77"/>
            </a:endParaRPr>
          </a:p>
        </p:txBody>
      </p:sp>
      <p:pic>
        <p:nvPicPr>
          <p:cNvPr id="5" name="Picture 4">
            <a:extLst>
              <a:ext uri="{FF2B5EF4-FFF2-40B4-BE49-F238E27FC236}">
                <a16:creationId xmlns:a16="http://schemas.microsoft.com/office/drawing/2014/main" id="{9AF0A8B4-057D-92B4-EA4D-6BB0E797B33F}"/>
              </a:ext>
            </a:extLst>
          </p:cNvPr>
          <p:cNvPicPr>
            <a:picLocks noChangeAspect="1"/>
          </p:cNvPicPr>
          <p:nvPr/>
        </p:nvPicPr>
        <p:blipFill>
          <a:blip r:embed="rId3"/>
          <a:stretch>
            <a:fillRect/>
          </a:stretch>
        </p:blipFill>
        <p:spPr>
          <a:xfrm>
            <a:off x="7855000" y="1153898"/>
            <a:ext cx="3720774" cy="4598315"/>
          </a:xfrm>
          <a:prstGeom prst="rect">
            <a:avLst/>
          </a:prstGeom>
        </p:spPr>
      </p:pic>
    </p:spTree>
    <p:extLst>
      <p:ext uri="{BB962C8B-B14F-4D97-AF65-F5344CB8AC3E}">
        <p14:creationId xmlns:p14="http://schemas.microsoft.com/office/powerpoint/2010/main" val="392477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7EB22-8D31-9F4A-124D-1F56E9FBE5F6}"/>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03798E4-151A-48EB-66B0-B41974A73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22D0B3AE-BD7D-4B3A-E3DE-B9FCE974A11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9979CFEF-66E3-55AA-0BE5-95B867D64C26}"/>
              </a:ext>
            </a:extLst>
          </p:cNvPr>
          <p:cNvSpPr>
            <a:spLocks noGrp="1"/>
          </p:cNvSpPr>
          <p:nvPr>
            <p:ph type="sldNum" sz="quarter" idx="12"/>
          </p:nvPr>
        </p:nvSpPr>
        <p:spPr/>
        <p:txBody>
          <a:bodyPr/>
          <a:lstStyle/>
          <a:p>
            <a:fld id="{48F19E39-9933-F648-B2F3-3AC17C0DC986}" type="slidenum">
              <a:rPr lang="en-US" smtClean="0">
                <a:solidFill>
                  <a:schemeClr val="bg1"/>
                </a:solidFill>
              </a:rPr>
              <a:t>11</a:t>
            </a:fld>
            <a:endParaRPr lang="en-US" dirty="0">
              <a:solidFill>
                <a:schemeClr val="bg1"/>
              </a:solidFill>
            </a:endParaRPr>
          </a:p>
        </p:txBody>
      </p:sp>
      <p:sp>
        <p:nvSpPr>
          <p:cNvPr id="2" name="TextBox 1">
            <a:extLst>
              <a:ext uri="{FF2B5EF4-FFF2-40B4-BE49-F238E27FC236}">
                <a16:creationId xmlns:a16="http://schemas.microsoft.com/office/drawing/2014/main" id="{225A049E-9625-1218-2783-1AE3F5EEE9A6}"/>
              </a:ext>
            </a:extLst>
          </p:cNvPr>
          <p:cNvSpPr txBox="1"/>
          <p:nvPr/>
        </p:nvSpPr>
        <p:spPr>
          <a:xfrm>
            <a:off x="616226" y="343779"/>
            <a:ext cx="10962862" cy="4308872"/>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Fine-Tuning the Pre-Trained Model</a:t>
            </a:r>
          </a:p>
          <a:p>
            <a:endParaRPr lang="en-US" sz="1400" b="1" dirty="0">
              <a:latin typeface="Lato" panose="020F0502020204030203" pitchFamily="34" charset="77"/>
            </a:endParaRPr>
          </a:p>
          <a:p>
            <a:r>
              <a:rPr lang="en-US" sz="1400" b="1" dirty="0"/>
              <a:t>Setup and Environment</a:t>
            </a:r>
          </a:p>
          <a:p>
            <a:pPr marL="742950" lvl="1" indent="-285750">
              <a:buFont typeface="Arial" panose="020B0604020202020204" pitchFamily="34" charset="0"/>
              <a:buChar char="•"/>
            </a:pPr>
            <a:r>
              <a:rPr lang="en-US" sz="1400" dirty="0"/>
              <a:t>Removed old libraries and installed needed ones: </a:t>
            </a:r>
            <a:r>
              <a:rPr lang="en-US" sz="1400" dirty="0" err="1"/>
              <a:t>numpy</a:t>
            </a:r>
            <a:r>
              <a:rPr lang="en-US" sz="1400" dirty="0"/>
              <a:t>, torch (with CUDA), diffusers, and transformers.</a:t>
            </a:r>
          </a:p>
          <a:p>
            <a:pPr marL="742950" lvl="1" indent="-285750">
              <a:buFont typeface="Arial" panose="020B0604020202020204" pitchFamily="34" charset="0"/>
              <a:buChar char="•"/>
            </a:pPr>
            <a:r>
              <a:rPr lang="en-US" sz="1400" b="1" dirty="0"/>
              <a:t>Mounted Google Drive </a:t>
            </a:r>
            <a:r>
              <a:rPr lang="en-US" sz="1400" dirty="0"/>
              <a:t>for saving/loading checkpoints and logs.</a:t>
            </a:r>
          </a:p>
          <a:p>
            <a:pPr marL="742950" lvl="1" indent="-285750">
              <a:buFont typeface="Arial" panose="020B0604020202020204" pitchFamily="34" charset="0"/>
              <a:buChar char="•"/>
            </a:pPr>
            <a:r>
              <a:rPr lang="en-US" sz="1400" dirty="0"/>
              <a:t>Set up project folders, fixed random seed for reproducibility, and confirmed </a:t>
            </a:r>
            <a:r>
              <a:rPr lang="en-US" sz="1400" b="1" dirty="0"/>
              <a:t>GPU (CUDA)</a:t>
            </a:r>
            <a:r>
              <a:rPr lang="en-US" sz="1400" dirty="0"/>
              <a:t> was available.</a:t>
            </a:r>
          </a:p>
          <a:p>
            <a:pPr marL="742950" lvl="1" indent="-285750">
              <a:buFont typeface="Arial" panose="020B0604020202020204" pitchFamily="34" charset="0"/>
              <a:buChar char="•"/>
            </a:pPr>
            <a:r>
              <a:rPr lang="en-US" sz="1400" b="1" dirty="0"/>
              <a:t>Logged into </a:t>
            </a:r>
            <a:r>
              <a:rPr lang="en-US" sz="1400" b="1" dirty="0" err="1"/>
              <a:t>HuggingFace</a:t>
            </a:r>
            <a:r>
              <a:rPr lang="en-US" sz="1400" b="1" dirty="0"/>
              <a:t> </a:t>
            </a:r>
            <a:r>
              <a:rPr lang="en-US" sz="1400" dirty="0"/>
              <a:t>and verified all versions.</a:t>
            </a:r>
          </a:p>
          <a:p>
            <a:endParaRPr lang="en-US" sz="1400" b="1" dirty="0"/>
          </a:p>
          <a:p>
            <a:r>
              <a:rPr lang="en-US" sz="1400" b="1" dirty="0"/>
              <a:t>Dataset Preparation</a:t>
            </a:r>
          </a:p>
          <a:p>
            <a:pPr marL="742950" lvl="1" indent="-285750">
              <a:buFont typeface="Arial" panose="020B0604020202020204" pitchFamily="34" charset="0"/>
              <a:buChar char="•"/>
            </a:pPr>
            <a:r>
              <a:rPr lang="en-US" sz="1400" dirty="0"/>
              <a:t>Parsed the </a:t>
            </a:r>
            <a:r>
              <a:rPr lang="en-US" sz="1400" dirty="0" err="1"/>
              <a:t>UTKFace</a:t>
            </a:r>
            <a:r>
              <a:rPr lang="en-US" sz="1400" dirty="0"/>
              <a:t> filenames to extract age, gender, and race, then converted them into readable text for prompts.</a:t>
            </a:r>
          </a:p>
          <a:p>
            <a:pPr marL="742950" lvl="1" indent="-285750">
              <a:buFont typeface="Arial" panose="020B0604020202020204" pitchFamily="34" charset="0"/>
              <a:buChar char="•"/>
            </a:pPr>
            <a:r>
              <a:rPr lang="en-US" sz="1400" b="1" dirty="0"/>
              <a:t>Split the dataset: 70% training, 15% validation, 15% testing</a:t>
            </a:r>
            <a:r>
              <a:rPr lang="en-US" sz="1400" dirty="0"/>
              <a:t>.</a:t>
            </a:r>
          </a:p>
          <a:p>
            <a:pPr marL="742950" lvl="1" indent="-285750">
              <a:buFont typeface="Arial" panose="020B0604020202020204" pitchFamily="34" charset="0"/>
              <a:buChar char="•"/>
            </a:pPr>
            <a:r>
              <a:rPr lang="en-US" sz="1400" dirty="0"/>
              <a:t>Created a custom dataset class that loads images, applies transformations, and builds natural language prompts.</a:t>
            </a:r>
          </a:p>
          <a:p>
            <a:pPr marL="742950" lvl="1" indent="-285750">
              <a:buFont typeface="Arial" panose="020B0604020202020204" pitchFamily="34" charset="0"/>
              <a:buChar char="•"/>
            </a:pPr>
            <a:r>
              <a:rPr lang="en-US" sz="1400" dirty="0"/>
              <a:t>Used simple augmentations for training; only resizing and normalization for validation/testing.</a:t>
            </a:r>
          </a:p>
          <a:p>
            <a:endParaRPr lang="en-US" sz="1400" b="1" dirty="0"/>
          </a:p>
          <a:p>
            <a:r>
              <a:rPr lang="en-US" sz="1400" b="1" dirty="0"/>
              <a:t>Model Loading and Fine-Tuning</a:t>
            </a:r>
          </a:p>
          <a:p>
            <a:pPr marL="742950" lvl="1" indent="-285750">
              <a:buFont typeface="Arial" panose="020B0604020202020204" pitchFamily="34" charset="0"/>
              <a:buChar char="•"/>
            </a:pPr>
            <a:r>
              <a:rPr lang="en-US" sz="1400" dirty="0"/>
              <a:t>Loaded </a:t>
            </a:r>
            <a:r>
              <a:rPr lang="en-US" sz="1400" b="1" dirty="0"/>
              <a:t>Stable Diffusion v1.5</a:t>
            </a:r>
            <a:r>
              <a:rPr lang="en-US" sz="1400" dirty="0"/>
              <a:t> and moved it to </a:t>
            </a:r>
            <a:r>
              <a:rPr lang="en-US" sz="1400" b="1" dirty="0"/>
              <a:t>GPU</a:t>
            </a:r>
            <a:r>
              <a:rPr lang="en-US" sz="1400" dirty="0"/>
              <a:t>. Disabled safety checker and enabled memory-efficient attention.</a:t>
            </a:r>
          </a:p>
          <a:p>
            <a:pPr marL="742950" lvl="1" indent="-285750">
              <a:buFont typeface="Arial" panose="020B0604020202020204" pitchFamily="34" charset="0"/>
              <a:buChar char="•"/>
            </a:pPr>
            <a:r>
              <a:rPr lang="en-US" sz="1400" b="1" dirty="0"/>
              <a:t>Used VAE, </a:t>
            </a:r>
            <a:r>
              <a:rPr lang="en-US" sz="1400" b="1" dirty="0" err="1"/>
              <a:t>UNet</a:t>
            </a:r>
            <a:r>
              <a:rPr lang="en-US" sz="1400" b="1" dirty="0"/>
              <a:t>, tokenizer, and text encoder from the model</a:t>
            </a:r>
            <a:r>
              <a:rPr lang="en-US" sz="1400" dirty="0"/>
              <a:t>; froze the text encoder and fine-tuned only the </a:t>
            </a:r>
            <a:r>
              <a:rPr lang="en-US" sz="1400" dirty="0" err="1"/>
              <a:t>UNet</a:t>
            </a:r>
            <a:r>
              <a:rPr lang="en-US" sz="1400" dirty="0"/>
              <a:t>.</a:t>
            </a:r>
          </a:p>
          <a:p>
            <a:pPr marL="742950" lvl="1" indent="-285750">
              <a:buFont typeface="Arial" panose="020B0604020202020204" pitchFamily="34" charset="0"/>
              <a:buChar char="•"/>
            </a:pPr>
            <a:r>
              <a:rPr lang="en-US" sz="1400" dirty="0"/>
              <a:t>Applied </a:t>
            </a:r>
            <a:r>
              <a:rPr lang="en-US" sz="1400" b="1" dirty="0" err="1"/>
              <a:t>AdamW</a:t>
            </a:r>
            <a:r>
              <a:rPr lang="en-US" sz="1400" dirty="0"/>
              <a:t> </a:t>
            </a:r>
            <a:r>
              <a:rPr lang="en-US" sz="1400" b="1" dirty="0"/>
              <a:t>optimizer, learning rate scheduler</a:t>
            </a:r>
            <a:r>
              <a:rPr lang="en-US" sz="1400" dirty="0"/>
              <a:t>, and mixed precision for faster training.</a:t>
            </a:r>
          </a:p>
          <a:p>
            <a:pPr marL="742950" lvl="1" indent="-285750">
              <a:buFont typeface="Arial" panose="020B0604020202020204" pitchFamily="34" charset="0"/>
              <a:buChar char="•"/>
            </a:pPr>
            <a:r>
              <a:rPr lang="en-US" sz="1400" dirty="0"/>
              <a:t>Replaced default noise scheduler with a tuned </a:t>
            </a:r>
            <a:r>
              <a:rPr lang="en-US" sz="1400" b="1" dirty="0" err="1"/>
              <a:t>DDPMScheduler</a:t>
            </a:r>
            <a:r>
              <a:rPr lang="en-US" sz="1400" dirty="0"/>
              <a:t>.</a:t>
            </a:r>
          </a:p>
        </p:txBody>
      </p:sp>
    </p:spTree>
    <p:extLst>
      <p:ext uri="{BB962C8B-B14F-4D97-AF65-F5344CB8AC3E}">
        <p14:creationId xmlns:p14="http://schemas.microsoft.com/office/powerpoint/2010/main" val="235774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8768E-3420-1CB3-0F6E-E945CDFC077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A1FF5D9F-396E-44C3-C9AC-22BA91F6A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2DB330D6-988D-0082-BC68-DF401F920EF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BAB1A7C9-4C84-3AB6-4F2D-6577DCC27A94}"/>
              </a:ext>
            </a:extLst>
          </p:cNvPr>
          <p:cNvSpPr>
            <a:spLocks noGrp="1"/>
          </p:cNvSpPr>
          <p:nvPr>
            <p:ph type="sldNum" sz="quarter" idx="12"/>
          </p:nvPr>
        </p:nvSpPr>
        <p:spPr/>
        <p:txBody>
          <a:bodyPr/>
          <a:lstStyle/>
          <a:p>
            <a:fld id="{48F19E39-9933-F648-B2F3-3AC17C0DC986}" type="slidenum">
              <a:rPr lang="en-US" smtClean="0">
                <a:solidFill>
                  <a:schemeClr val="bg1"/>
                </a:solidFill>
              </a:rPr>
              <a:t>12</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EFA870E-5E4D-D549-9624-AF975AF1F678}"/>
                  </a:ext>
                </a:extLst>
              </p:cNvPr>
              <p:cNvSpPr txBox="1"/>
              <p:nvPr/>
            </p:nvSpPr>
            <p:spPr>
              <a:xfrm>
                <a:off x="616226" y="343779"/>
                <a:ext cx="10962862" cy="3711465"/>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Explanation of Variables and their Formulas in Training</a:t>
                </a:r>
              </a:p>
              <a:p>
                <a:endParaRPr lang="en-US" sz="1400" b="1" dirty="0">
                  <a:latin typeface="Lato" panose="020F0502020204030203" pitchFamily="34" charset="77"/>
                </a:endParaRPr>
              </a:p>
              <a:p>
                <a:r>
                  <a:rPr lang="en-US" sz="1400" b="1" dirty="0"/>
                  <a:t>VAE Encoding</a:t>
                </a:r>
              </a:p>
              <a:p>
                <a:pPr marL="742950" lvl="1" indent="-285750">
                  <a:buFont typeface="Arial" panose="020B0604020202020204" pitchFamily="34" charset="0"/>
                  <a:buChar char="•"/>
                </a:pPr>
                <a:r>
                  <a:rPr lang="en-US" sz="1400" dirty="0"/>
                  <a:t>We use a </a:t>
                </a:r>
                <a:r>
                  <a:rPr lang="en-US" sz="1400" b="1" dirty="0"/>
                  <a:t>Variational Autoencoder (VAE)</a:t>
                </a:r>
                <a:r>
                  <a:rPr lang="en-US" sz="1400" dirty="0"/>
                  <a:t> to compress each original input image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0</m:t>
                        </m:r>
                      </m:sub>
                    </m:sSub>
                  </m:oMath>
                </a14:m>
                <a:r>
                  <a:rPr lang="en-US" sz="1400" dirty="0"/>
                  <a:t> into a lower-dimensional latent vector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𝑧</m:t>
                        </m:r>
                      </m:e>
                      <m:sub>
                        <m:r>
                          <a:rPr lang="en-US" sz="1400" i="1">
                            <a:latin typeface="Cambria Math" panose="02040503050406030204" pitchFamily="18" charset="0"/>
                          </a:rPr>
                          <m:t>0</m:t>
                        </m:r>
                      </m:sub>
                    </m:sSub>
                  </m:oMath>
                </a14:m>
                <a:r>
                  <a:rPr lang="en-US" sz="1400" dirty="0"/>
                  <a:t>:</a:t>
                </a:r>
              </a:p>
              <a:p>
                <a:pPr marL="1200150" lvl="2"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𝑧</m:t>
                        </m:r>
                      </m:e>
                      <m:sub>
                        <m:r>
                          <a:rPr lang="en-US" sz="1400" i="1">
                            <a:latin typeface="Cambria Math" panose="02040503050406030204" pitchFamily="18" charset="0"/>
                          </a:rPr>
                          <m:t>0</m:t>
                        </m:r>
                      </m:sub>
                    </m:sSub>
                    <m:r>
                      <a:rPr lang="en-US" sz="1400" b="0" i="1" smtClean="0">
                        <a:latin typeface="Cambria Math" panose="02040503050406030204" pitchFamily="18" charset="0"/>
                      </a:rPr>
                      <m:t>=</m:t>
                    </m:r>
                    <m:r>
                      <a:rPr lang="en-US" sz="1400" b="0" i="1" smtClean="0">
                        <a:latin typeface="Cambria Math" panose="02040503050406030204" pitchFamily="18" charset="0"/>
                      </a:rPr>
                      <m:t>𝑉𝐴𝐸</m:t>
                    </m:r>
                    <m:r>
                      <a:rPr lang="en-US" sz="1400" b="0" i="1" smtClean="0">
                        <a:latin typeface="Cambria Math" panose="02040503050406030204" pitchFamily="18" charset="0"/>
                      </a:rPr>
                      <m:t>.</m:t>
                    </m:r>
                    <m:r>
                      <a:rPr lang="en-US" sz="1400" b="0" i="1" smtClean="0">
                        <a:latin typeface="Cambria Math" panose="02040503050406030204" pitchFamily="18" charset="0"/>
                      </a:rPr>
                      <m:t>𝑒𝑛𝑐𝑜𝑑𝑒</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0</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m:t>
                    </m:r>
                  </m:oMath>
                </a14:m>
                <a:endParaRPr lang="en-US" sz="1400" dirty="0"/>
              </a:p>
              <a:p>
                <a:pPr marL="1200150" lvl="2" indent="-285750">
                  <a:buFont typeface="Arial" panose="020B0604020202020204" pitchFamily="34" charset="0"/>
                  <a:buChar char="•"/>
                </a:pPr>
                <a:r>
                  <a:rPr lang="en-US" sz="1400" dirty="0"/>
                  <a:t>where </a:t>
                </a:r>
                <a14:m>
                  <m:oMath xmlns:m="http://schemas.openxmlformats.org/officeDocument/2006/math">
                    <m:r>
                      <a:rPr lang="en-US" sz="1400" i="1" dirty="0" smtClean="0">
                        <a:latin typeface="Cambria Math" panose="02040503050406030204" pitchFamily="18" charset="0"/>
                      </a:rPr>
                      <m:t>𝑠</m:t>
                    </m:r>
                    <m:r>
                      <a:rPr lang="en-US" sz="1400" i="1" dirty="0" smtClean="0">
                        <a:latin typeface="Cambria Math" panose="02040503050406030204" pitchFamily="18" charset="0"/>
                      </a:rPr>
                      <m:t>=0.18215</m:t>
                    </m:r>
                  </m:oMath>
                </a14:m>
                <a:r>
                  <a:rPr lang="en-US" sz="1400" dirty="0"/>
                  <a:t> is a scaling factor.</a:t>
                </a:r>
              </a:p>
              <a:p>
                <a:pPr marL="742950" lvl="1" indent="-285750">
                  <a:buFont typeface="Arial" panose="020B0604020202020204" pitchFamily="34" charset="0"/>
                  <a:buChar char="•"/>
                </a:pPr>
                <a:r>
                  <a:rPr lang="en-US" sz="1400" dirty="0"/>
                  <a:t>This makes training much more efficient by reducing image dimensionality, but keeps all the necessary features needed for face generation.</a:t>
                </a:r>
              </a:p>
              <a:p>
                <a:pPr marL="742950" lvl="1" indent="-285750">
                  <a:buFont typeface="Arial" panose="020B0604020202020204" pitchFamily="34" charset="0"/>
                  <a:buChar char="•"/>
                </a:pPr>
                <a:r>
                  <a:rPr lang="en-US" sz="1400" dirty="0"/>
                  <a:t>We use this as the very first step in the diffusion model pipeline, before adding noise.</a:t>
                </a:r>
              </a:p>
              <a:p>
                <a:endParaRPr lang="en-US" sz="1400" b="1" dirty="0"/>
              </a:p>
              <a:p>
                <a:r>
                  <a:rPr lang="en-US" sz="1400" b="1" dirty="0"/>
                  <a:t>Forward Diffusion Process</a:t>
                </a:r>
              </a:p>
              <a:p>
                <a:pPr marL="742950" lvl="1" indent="-285750">
                  <a:buFont typeface="Arial" panose="020B0604020202020204" pitchFamily="34" charset="0"/>
                  <a:buChar char="•"/>
                </a:pPr>
                <a:r>
                  <a:rPr lang="en-US" sz="1400" dirty="0"/>
                  <a:t>At each timestep </a:t>
                </a:r>
                <a14:m>
                  <m:oMath xmlns:m="http://schemas.openxmlformats.org/officeDocument/2006/math">
                    <m:r>
                      <a:rPr lang="en-US" sz="1400" i="1" dirty="0" smtClean="0">
                        <a:latin typeface="Cambria Math" panose="02040503050406030204" pitchFamily="18" charset="0"/>
                      </a:rPr>
                      <m:t>𝑡</m:t>
                    </m:r>
                  </m:oMath>
                </a14:m>
                <a:r>
                  <a:rPr lang="en-US" sz="1400" dirty="0"/>
                  <a:t>, we generate a noisy version of the latent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𝑡</m:t>
                        </m:r>
                      </m:sub>
                    </m:sSub>
                  </m:oMath>
                </a14:m>
                <a:r>
                  <a:rPr lang="en-US" sz="1400" dirty="0"/>
                  <a:t> by mixing the encoded image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𝑧</m:t>
                        </m:r>
                      </m:e>
                      <m:sub>
                        <m:r>
                          <a:rPr lang="en-US" sz="1400" i="1">
                            <a:latin typeface="Cambria Math" panose="02040503050406030204" pitchFamily="18" charset="0"/>
                          </a:rPr>
                          <m:t>0</m:t>
                        </m:r>
                      </m:sub>
                    </m:sSub>
                    <m:r>
                      <a:rPr lang="en-US" sz="1400" i="1">
                        <a:latin typeface="Cambria Math" panose="02040503050406030204" pitchFamily="18" charset="0"/>
                      </a:rPr>
                      <m:t> </m:t>
                    </m:r>
                  </m:oMath>
                </a14:m>
                <a:r>
                  <a:rPr lang="en-US" sz="1400" dirty="0"/>
                  <a:t>​with random Gaussian noise </a:t>
                </a:r>
                <a14:m>
                  <m:oMath xmlns:m="http://schemas.openxmlformats.org/officeDocument/2006/math">
                    <m:r>
                      <a:rPr lang="el-GR" sz="1400" i="1" dirty="0" smtClean="0">
                        <a:latin typeface="Cambria Math" panose="02040503050406030204" pitchFamily="18" charset="0"/>
                      </a:rPr>
                      <m:t>𝜖</m:t>
                    </m:r>
                    <m:r>
                      <a:rPr lang="en-US" sz="1400" b="0" i="0" dirty="0" smtClean="0">
                        <a:latin typeface="Cambria Math" panose="02040503050406030204" pitchFamily="18" charset="0"/>
                      </a:rPr>
                      <m:t>.</m:t>
                    </m:r>
                  </m:oMath>
                </a14:m>
                <a:endParaRPr lang="en-US" sz="1400" b="0" i="0" dirty="0">
                  <a:latin typeface="Cambria Math" panose="02040503050406030204" pitchFamily="18" charset="0"/>
                </a:endParaRPr>
              </a:p>
              <a:p>
                <a:pPr marL="1200150" lvl="2"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ad>
                      <m:radPr>
                        <m:degHide m:val="on"/>
                        <m:ctrlPr>
                          <a:rPr lang="en-US" sz="1400" b="0" i="1" smtClean="0">
                            <a:latin typeface="Cambria Math" panose="02040503050406030204" pitchFamily="18" charset="0"/>
                          </a:rPr>
                        </m:ctrlPr>
                      </m:radPr>
                      <m:deg/>
                      <m:e>
                        <m:sSub>
                          <m:sSubPr>
                            <m:ctrlPr>
                              <a:rPr lang="en-US" sz="1400" b="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𝛼</m:t>
                                </m:r>
                              </m:e>
                            </m:acc>
                          </m:e>
                          <m:sub>
                            <m:r>
                              <a:rPr lang="en-US" sz="1400" b="0" i="1" smtClean="0">
                                <a:latin typeface="Cambria Math" panose="02040503050406030204" pitchFamily="18" charset="0"/>
                              </a:rPr>
                              <m:t>𝑡</m:t>
                            </m:r>
                          </m:sub>
                        </m:sSub>
                      </m:e>
                    </m:rad>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m:t>
                    </m:r>
                    <m:rad>
                      <m:radPr>
                        <m:degHide m:val="on"/>
                        <m:ctrlPr>
                          <a:rPr lang="en-US" sz="1400" i="1">
                            <a:latin typeface="Cambria Math" panose="02040503050406030204" pitchFamily="18" charset="0"/>
                          </a:rPr>
                        </m:ctrlPr>
                      </m:radPr>
                      <m:deg/>
                      <m:e>
                        <m:r>
                          <a:rPr lang="en-US" sz="1400" b="0" i="1" smtClean="0">
                            <a:latin typeface="Cambria Math" panose="02040503050406030204" pitchFamily="18" charset="0"/>
                          </a:rPr>
                          <m:t>1−</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𝛼</m:t>
                                </m:r>
                              </m:e>
                            </m:acc>
                          </m:e>
                          <m:sub>
                            <m:r>
                              <a:rPr lang="en-US" sz="1400" i="1">
                                <a:latin typeface="Cambria Math" panose="02040503050406030204" pitchFamily="18" charset="0"/>
                              </a:rPr>
                              <m:t>𝑡</m:t>
                            </m:r>
                          </m:sub>
                        </m:sSub>
                      </m:e>
                    </m:rad>
                    <m:r>
                      <a:rPr lang="en-US" sz="1400" b="0" i="1" smtClean="0">
                        <a:latin typeface="Cambria Math" panose="02040503050406030204" pitchFamily="18" charset="0"/>
                      </a:rPr>
                      <m:t> </m:t>
                    </m:r>
                    <m:r>
                      <a:rPr lang="el-GR" sz="1400" i="1" dirty="0">
                        <a:latin typeface="Cambria Math" panose="02040503050406030204" pitchFamily="18" charset="0"/>
                      </a:rPr>
                      <m:t>𝜖</m:t>
                    </m:r>
                  </m:oMath>
                </a14:m>
                <a:r>
                  <a:rPr lang="en-US" sz="1400" dirty="0"/>
                  <a:t> </a:t>
                </a:r>
                <a:r>
                  <a:rPr lang="el-GR" sz="1400" dirty="0"/>
                  <a:t>,</a:t>
                </a:r>
                <a:endParaRPr lang="en-US" sz="1400" dirty="0"/>
              </a:p>
              <a:p>
                <a:pPr marL="1200150" lvl="2" indent="-285750">
                  <a:buFont typeface="Arial" panose="020B0604020202020204" pitchFamily="34" charset="0"/>
                  <a:buChar char="•"/>
                </a:pPr>
                <a:r>
                  <a:rPr lang="en-US" sz="1400" dirty="0"/>
                  <a:t>where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𝛼</m:t>
                            </m:r>
                          </m:e>
                        </m:acc>
                      </m:e>
                      <m:sub>
                        <m:r>
                          <a:rPr lang="en-US" sz="1400" i="1">
                            <a:latin typeface="Cambria Math" panose="02040503050406030204" pitchFamily="18" charset="0"/>
                          </a:rPr>
                          <m:t>𝑡</m:t>
                        </m:r>
                      </m:sub>
                    </m:sSub>
                    <m:r>
                      <a:rPr lang="en-US" sz="1400" i="1">
                        <a:latin typeface="Cambria Math" panose="02040503050406030204" pitchFamily="18" charset="0"/>
                      </a:rPr>
                      <m:t> </m:t>
                    </m:r>
                  </m:oMath>
                </a14:m>
                <a:r>
                  <a:rPr lang="en-US" sz="1400" dirty="0"/>
                  <a:t>​determines the amount of noise.</a:t>
                </a:r>
              </a:p>
              <a:p>
                <a:pPr marL="742950" lvl="1" indent="-285750">
                  <a:buFont typeface="Arial" panose="020B0604020202020204" pitchFamily="34" charset="0"/>
                  <a:buChar char="•"/>
                </a:pPr>
                <a:r>
                  <a:rPr lang="en-US" sz="1400" dirty="0"/>
                  <a:t>This process gradually destroys the image, so the model can learn to reverse it and “denoise” step by step during training.</a:t>
                </a:r>
              </a:p>
              <a:p>
                <a:pPr marL="742950" lvl="1" indent="-285750">
                  <a:buFont typeface="Arial" panose="020B0604020202020204" pitchFamily="34" charset="0"/>
                  <a:buChar char="•"/>
                </a:pPr>
                <a:r>
                  <a:rPr lang="en-US" sz="1400" dirty="0"/>
                  <a:t>This is done during both training (to create training pairs) and image generation (as the initial “noise” state).</a:t>
                </a:r>
              </a:p>
            </p:txBody>
          </p:sp>
        </mc:Choice>
        <mc:Fallback xmlns="">
          <p:sp>
            <p:nvSpPr>
              <p:cNvPr id="2" name="TextBox 1">
                <a:extLst>
                  <a:ext uri="{FF2B5EF4-FFF2-40B4-BE49-F238E27FC236}">
                    <a16:creationId xmlns:a16="http://schemas.microsoft.com/office/drawing/2014/main" id="{CEFA870E-5E4D-D549-9624-AF975AF1F678}"/>
                  </a:ext>
                </a:extLst>
              </p:cNvPr>
              <p:cNvSpPr txBox="1">
                <a:spLocks noRot="1" noChangeAspect="1" noMove="1" noResize="1" noEditPoints="1" noAdjustHandles="1" noChangeArrowheads="1" noChangeShapeType="1" noTextEdit="1"/>
              </p:cNvSpPr>
              <p:nvPr/>
            </p:nvSpPr>
            <p:spPr>
              <a:xfrm>
                <a:off x="616226" y="343779"/>
                <a:ext cx="10962862" cy="3711465"/>
              </a:xfrm>
              <a:prstGeom prst="rect">
                <a:avLst/>
              </a:prstGeom>
              <a:blipFill>
                <a:blip r:embed="rId3"/>
                <a:stretch>
                  <a:fillRect l="-694" t="-680" b="-10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7913875-EA9D-82A3-253D-025FFF8F2D9A}"/>
              </a:ext>
            </a:extLst>
          </p:cNvPr>
          <p:cNvPicPr>
            <a:picLocks noChangeAspect="1"/>
          </p:cNvPicPr>
          <p:nvPr/>
        </p:nvPicPr>
        <p:blipFill>
          <a:blip r:embed="rId4"/>
          <a:stretch>
            <a:fillRect/>
          </a:stretch>
        </p:blipFill>
        <p:spPr>
          <a:xfrm>
            <a:off x="2209800" y="4411589"/>
            <a:ext cx="7772400" cy="1608082"/>
          </a:xfrm>
          <a:prstGeom prst="rect">
            <a:avLst/>
          </a:prstGeom>
        </p:spPr>
      </p:pic>
    </p:spTree>
    <p:extLst>
      <p:ext uri="{BB962C8B-B14F-4D97-AF65-F5344CB8AC3E}">
        <p14:creationId xmlns:p14="http://schemas.microsoft.com/office/powerpoint/2010/main" val="413867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6C5D0-FFBC-23DD-82FE-07D5EFF82BD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3F2581C7-9B63-DB50-3DDC-5F79EC6E5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994DB38-FE35-2546-A3E3-B9327BD3277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1E8352C-34ED-28D8-17DC-BBA428F9FF2E}"/>
              </a:ext>
            </a:extLst>
          </p:cNvPr>
          <p:cNvSpPr>
            <a:spLocks noGrp="1"/>
          </p:cNvSpPr>
          <p:nvPr>
            <p:ph type="sldNum" sz="quarter" idx="12"/>
          </p:nvPr>
        </p:nvSpPr>
        <p:spPr/>
        <p:txBody>
          <a:bodyPr/>
          <a:lstStyle/>
          <a:p>
            <a:fld id="{48F19E39-9933-F648-B2F3-3AC17C0DC986}" type="slidenum">
              <a:rPr lang="en-US" smtClean="0">
                <a:solidFill>
                  <a:schemeClr val="bg1"/>
                </a:solidFill>
              </a:rPr>
              <a:t>13</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0FF312C-7939-DA7C-3EB5-C0E1804410E6}"/>
                  </a:ext>
                </a:extLst>
              </p:cNvPr>
              <p:cNvSpPr txBox="1"/>
              <p:nvPr/>
            </p:nvSpPr>
            <p:spPr>
              <a:xfrm>
                <a:off x="616226" y="343779"/>
                <a:ext cx="10962862" cy="5860450"/>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Explanation of Variables and their Formulas in Training</a:t>
                </a:r>
              </a:p>
              <a:p>
                <a:endParaRPr lang="en-US" sz="1400" b="1" dirty="0">
                  <a:latin typeface="Lato" panose="020F0502020204030203" pitchFamily="34" charset="77"/>
                </a:endParaRPr>
              </a:p>
              <a:p>
                <a:r>
                  <a:rPr lang="en-US" sz="1400" b="1" dirty="0"/>
                  <a:t>Noise Prediction (Reverse Process)</a:t>
                </a:r>
              </a:p>
              <a:p>
                <a:pPr marL="742950" lvl="1" indent="-285750">
                  <a:buFont typeface="Arial" panose="020B0604020202020204" pitchFamily="34" charset="0"/>
                  <a:buChar char="•"/>
                </a:pPr>
                <a:r>
                  <a:rPr lang="en-US" sz="1400" dirty="0"/>
                  <a:t>The </a:t>
                </a:r>
                <a:r>
                  <a:rPr lang="en-US" sz="1400" b="1" dirty="0" err="1"/>
                  <a:t>UNet</a:t>
                </a:r>
                <a:r>
                  <a:rPr lang="en-US" sz="1400" b="1" dirty="0"/>
                  <a:t> neural network</a:t>
                </a:r>
                <a:r>
                  <a:rPr lang="en-US" sz="1400" dirty="0"/>
                  <a:t> takes the noisy latent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 </m:t>
                    </m:r>
                  </m:oMath>
                </a14:m>
                <a:r>
                  <a:rPr lang="en-US" sz="1400" dirty="0"/>
                  <a:t>​, timestep </a:t>
                </a:r>
                <a14:m>
                  <m:oMath xmlns:m="http://schemas.openxmlformats.org/officeDocument/2006/math">
                    <m:r>
                      <a:rPr lang="en-US" sz="1400" b="0" i="1" smtClean="0">
                        <a:latin typeface="Cambria Math" panose="02040503050406030204" pitchFamily="18" charset="0"/>
                      </a:rPr>
                      <m:t>𝑡</m:t>
                    </m:r>
                  </m:oMath>
                </a14:m>
                <a:r>
                  <a:rPr lang="en-US" sz="1400" dirty="0"/>
                  <a:t>, and condition vector </a:t>
                </a:r>
                <a14:m>
                  <m:oMath xmlns:m="http://schemas.openxmlformats.org/officeDocument/2006/math">
                    <m:r>
                      <a:rPr lang="en-US" sz="1400" b="0" i="1" smtClean="0">
                        <a:latin typeface="Cambria Math" panose="02040503050406030204" pitchFamily="18" charset="0"/>
                      </a:rPr>
                      <m:t>𝑐</m:t>
                    </m:r>
                  </m:oMath>
                </a14:m>
                <a:r>
                  <a:rPr lang="en-US" sz="1400" dirty="0"/>
                  <a:t> (from the text prompt) and predicts the noise that was added:</a:t>
                </a:r>
                <a:br>
                  <a:rPr lang="en-US" sz="1400" dirty="0"/>
                </a:b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𝜖</m:t>
                            </m:r>
                          </m:e>
                        </m:acc>
                      </m:e>
                      <m:sub>
                        <m:r>
                          <a:rPr lang="en-US" sz="1400" i="1" smtClean="0">
                            <a:latin typeface="Cambria Math" panose="02040503050406030204" pitchFamily="18" charset="0"/>
                            <a:ea typeface="Cambria Math" panose="02040503050406030204" pitchFamily="18" charset="0"/>
                          </a:rPr>
                          <m:t>𝜃</m:t>
                        </m:r>
                      </m:sub>
                    </m:sSub>
                    <m:r>
                      <a:rPr lang="en-US" sz="1400" b="0" i="1" smtClean="0">
                        <a:latin typeface="Cambria Math" panose="02040503050406030204" pitchFamily="18" charset="0"/>
                      </a:rPr>
                      <m:t>=</m:t>
                    </m:r>
                    <m:r>
                      <a:rPr lang="en-US" sz="1400" b="0" i="1" smtClean="0">
                        <a:latin typeface="Cambria Math" panose="02040503050406030204" pitchFamily="18" charset="0"/>
                      </a:rPr>
                      <m:t>𝑈𝑁𝑒𝑡</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rPr>
                      <m:t>𝑡</m:t>
                    </m:r>
                    <m:r>
                      <a:rPr lang="en-US" sz="1400" b="0" i="1" smtClean="0">
                        <a:latin typeface="Cambria Math" panose="02040503050406030204" pitchFamily="18" charset="0"/>
                      </a:rPr>
                      <m:t>,</m:t>
                    </m:r>
                    <m:r>
                      <a:rPr lang="en-US" sz="1400" b="0" i="1" smtClean="0">
                        <a:latin typeface="Cambria Math" panose="02040503050406030204" pitchFamily="18" charset="0"/>
                      </a:rPr>
                      <m:t>𝑐</m:t>
                    </m:r>
                    <m:r>
                      <a:rPr lang="en-US" sz="1400" b="0" i="1" smtClean="0">
                        <a:latin typeface="Cambria Math" panose="02040503050406030204" pitchFamily="18" charset="0"/>
                      </a:rPr>
                      <m:t>)</m:t>
                    </m:r>
                  </m:oMath>
                </a14:m>
                <a:endParaRPr lang="en-US" sz="1400" dirty="0"/>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𝜖</m:t>
                            </m:r>
                          </m:e>
                        </m:acc>
                      </m:e>
                      <m:sub>
                        <m:r>
                          <a:rPr lang="en-US" sz="1400" i="1" smtClean="0">
                            <a:latin typeface="Cambria Math" panose="02040503050406030204" pitchFamily="18" charset="0"/>
                            <a:ea typeface="Cambria Math" panose="02040503050406030204" pitchFamily="18" charset="0"/>
                          </a:rPr>
                          <m:t>𝜃</m:t>
                        </m:r>
                      </m:sub>
                    </m:sSub>
                  </m:oMath>
                </a14:m>
                <a:r>
                  <a:rPr lang="en-US" sz="1400" dirty="0"/>
                  <a:t> ("epsilon hat sub theta"): The predicted amount of noise that was added to the latent representation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m:t>
                        </m:r>
                        <m:r>
                          <a:rPr lang="en-US" sz="1400" i="1">
                            <a:latin typeface="Cambria Math" panose="02040503050406030204" pitchFamily="18" charset="0"/>
                          </a:rPr>
                          <m:t>𝑧</m:t>
                        </m:r>
                      </m:e>
                      <m:sub>
                        <m:r>
                          <a:rPr lang="en-US" sz="1400" i="1">
                            <a:latin typeface="Cambria Math" panose="02040503050406030204" pitchFamily="18" charset="0"/>
                          </a:rPr>
                          <m:t>𝑡</m:t>
                        </m:r>
                      </m:sub>
                    </m:sSub>
                    <m:r>
                      <a:rPr lang="en-US" sz="1400" b="0" i="1" smtClean="0">
                        <a:latin typeface="Cambria Math" panose="02040503050406030204" pitchFamily="18" charset="0"/>
                      </a:rPr>
                      <m:t>)</m:t>
                    </m:r>
                  </m:oMath>
                </a14:m>
                <a:r>
                  <a:rPr lang="en-US" sz="1400" dirty="0"/>
                  <a:t> at timestep </a:t>
                </a:r>
                <a14:m>
                  <m:oMath xmlns:m="http://schemas.openxmlformats.org/officeDocument/2006/math">
                    <m:r>
                      <a:rPr lang="en-US" sz="1400" b="0" i="1" smtClean="0">
                        <a:latin typeface="Cambria Math" panose="02040503050406030204" pitchFamily="18" charset="0"/>
                      </a:rPr>
                      <m:t>𝑡</m:t>
                    </m:r>
                  </m:oMath>
                </a14:m>
                <a:r>
                  <a:rPr lang="en-US" sz="1400" dirty="0"/>
                  <a:t>.</a:t>
                </a:r>
              </a:p>
              <a:p>
                <a:pPr marL="1200150" lvl="2" indent="-285750">
                  <a:buFont typeface="Arial" panose="020B0604020202020204" pitchFamily="34" charset="0"/>
                  <a:buChar char="•"/>
                </a:pPr>
                <a:r>
                  <a:rPr lang="en-US" sz="1400" dirty="0" err="1"/>
                  <a:t>UNet</a:t>
                </a:r>
                <a:r>
                  <a:rPr lang="en-US" sz="1400" dirty="0"/>
                  <a:t>: The neural network model used for denoising (predicts the noise to remove).</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ea typeface="Cambria Math" panose="02040503050406030204" pitchFamily="18" charset="0"/>
                          </a:rPr>
                          <m:t>𝑡</m:t>
                        </m:r>
                      </m:sub>
                    </m:sSub>
                    <m:r>
                      <a:rPr lang="en-US" sz="1400" i="1" smtClean="0">
                        <a:latin typeface="Cambria Math" panose="02040503050406030204" pitchFamily="18" charset="0"/>
                        <a:ea typeface="Cambria Math" panose="02040503050406030204" pitchFamily="18" charset="0"/>
                      </a:rPr>
                      <m:t> </m:t>
                    </m:r>
                  </m:oMath>
                </a14:m>
                <a:r>
                  <a:rPr lang="en-US" sz="1400" dirty="0"/>
                  <a:t>: The noisy latent vector of the image at timestep </a:t>
                </a:r>
                <a14:m>
                  <m:oMath xmlns:m="http://schemas.openxmlformats.org/officeDocument/2006/math">
                    <m:r>
                      <a:rPr lang="en-US" sz="1400" b="0" i="1" smtClean="0">
                        <a:latin typeface="Cambria Math" panose="02040503050406030204" pitchFamily="18" charset="0"/>
                      </a:rPr>
                      <m:t>𝑡</m:t>
                    </m:r>
                  </m:oMath>
                </a14:m>
                <a:r>
                  <a:rPr lang="en-US" sz="1400" b="0" i="1" dirty="0">
                    <a:latin typeface="Cambria Math" panose="02040503050406030204" pitchFamily="18" charset="0"/>
                  </a:rPr>
                  <a:t>.</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𝑡</m:t>
                    </m:r>
                  </m:oMath>
                </a14:m>
                <a:r>
                  <a:rPr lang="en-US" sz="1400" dirty="0"/>
                  <a:t>: The current timestep in the diffusion process.</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𝑐</m:t>
                    </m:r>
                  </m:oMath>
                </a14:m>
                <a:r>
                  <a:rPr lang="en-US" sz="1400" dirty="0"/>
                  <a:t>: The conditioning vector. (text prompt for age, gender, race)</a:t>
                </a:r>
              </a:p>
              <a:p>
                <a:pPr marL="1200150" lvl="2" indent="-285750">
                  <a:buFont typeface="Arial" panose="020B0604020202020204" pitchFamily="34" charset="0"/>
                  <a:buChar char="•"/>
                </a:pPr>
                <a14:m>
                  <m:oMath xmlns:m="http://schemas.openxmlformats.org/officeDocument/2006/math">
                    <m:r>
                      <a:rPr lang="en-US" sz="1400" i="1">
                        <a:latin typeface="Cambria Math" panose="02040503050406030204" pitchFamily="18" charset="0"/>
                        <a:ea typeface="Cambria Math" panose="02040503050406030204" pitchFamily="18" charset="0"/>
                      </a:rPr>
                      <m:t>𝜃</m:t>
                    </m:r>
                  </m:oMath>
                </a14:m>
                <a:r>
                  <a:rPr lang="en-US" sz="1400" dirty="0"/>
                  <a:t>: The network’s trainable parameters (weights).</a:t>
                </a:r>
              </a:p>
              <a:p>
                <a:pPr marL="742950" lvl="1" indent="-285750">
                  <a:buFont typeface="Arial" panose="020B0604020202020204" pitchFamily="34" charset="0"/>
                  <a:buChar char="•"/>
                </a:pPr>
                <a:r>
                  <a:rPr lang="en-US" sz="1400" dirty="0"/>
                  <a:t>This process teaches the model how to reverse the noise and recover the original image, enabling controlled image synthesis.</a:t>
                </a:r>
              </a:p>
              <a:p>
                <a:pPr marL="742950" lvl="1" indent="-285750">
                  <a:buFont typeface="Arial" panose="020B0604020202020204" pitchFamily="34" charset="0"/>
                  <a:buChar char="•"/>
                </a:pPr>
                <a:r>
                  <a:rPr lang="en-US" sz="1400" dirty="0"/>
                  <a:t>Used in every step of the reverse (denoising) process, both during training and when generating new images.</a:t>
                </a:r>
              </a:p>
              <a:p>
                <a:endParaRPr lang="en-US" sz="1400" b="1" dirty="0"/>
              </a:p>
              <a:p>
                <a:r>
                  <a:rPr lang="en-US" sz="1400" b="1" dirty="0"/>
                  <a:t>Training Loss (Mean Squared Error)</a:t>
                </a:r>
              </a:p>
              <a:p>
                <a:pPr marL="742950" lvl="1" indent="-285750">
                  <a:buFont typeface="Arial" panose="020B0604020202020204" pitchFamily="34" charset="0"/>
                  <a:buChar char="•"/>
                </a:pPr>
                <a:r>
                  <a:rPr lang="en-US" sz="1400" dirty="0"/>
                  <a:t>The loss function is the </a:t>
                </a:r>
                <a:r>
                  <a:rPr lang="en-US" sz="1400" b="1" dirty="0"/>
                  <a:t>mean squared error</a:t>
                </a:r>
                <a:r>
                  <a:rPr lang="en-US" sz="1400" dirty="0"/>
                  <a:t> between the actual noise </a:t>
                </a:r>
                <a14:m>
                  <m:oMath xmlns:m="http://schemas.openxmlformats.org/officeDocument/2006/math">
                    <m:r>
                      <a:rPr lang="el-GR" sz="1400" i="1" dirty="0" smtClean="0">
                        <a:latin typeface="Cambria Math" panose="02040503050406030204" pitchFamily="18" charset="0"/>
                      </a:rPr>
                      <m:t>𝜖</m:t>
                    </m:r>
                  </m:oMath>
                </a14:m>
                <a:r>
                  <a:rPr lang="el-GR" sz="1400" dirty="0"/>
                  <a:t> </a:t>
                </a:r>
                <a:r>
                  <a:rPr lang="en-US" sz="1400" dirty="0"/>
                  <a:t>and the predicted noise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𝜖</m:t>
                            </m:r>
                          </m:e>
                        </m:acc>
                      </m:e>
                      <m:sub>
                        <m:r>
                          <a:rPr lang="en-US" sz="1400" i="1">
                            <a:latin typeface="Cambria Math" panose="02040503050406030204" pitchFamily="18" charset="0"/>
                            <a:ea typeface="Cambria Math" panose="02040503050406030204" pitchFamily="18" charset="0"/>
                          </a:rPr>
                          <m:t>𝜃</m:t>
                        </m:r>
                      </m:sub>
                    </m:sSub>
                    <m:r>
                      <a:rPr lang="en-US" sz="1400" i="1">
                        <a:latin typeface="Cambria Math" panose="02040503050406030204" pitchFamily="18" charset="0"/>
                        <a:ea typeface="Cambria Math" panose="02040503050406030204" pitchFamily="18" charset="0"/>
                      </a:rPr>
                      <m:t> </m:t>
                    </m:r>
                  </m:oMath>
                </a14:m>
                <a:r>
                  <a:rPr lang="el-GR" sz="1400" dirty="0"/>
                  <a:t>​:</a:t>
                </a:r>
                <a:endParaRPr lang="en-US" sz="1400" dirty="0"/>
              </a:p>
              <a:p>
                <a:pPr lvl="1"/>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𝑀𝑆𝐸</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𝔼</m:t>
                          </m:r>
                        </m:e>
                        <m:sub>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0</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𝜖</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𝑐</m:t>
                          </m:r>
                        </m:sub>
                      </m:sSub>
                      <m:r>
                        <a:rPr lang="en-US" sz="1400" i="1">
                          <a:latin typeface="Cambria Math" panose="02040503050406030204" pitchFamily="18" charset="0"/>
                        </a:rPr>
                        <m:t> </m:t>
                      </m:r>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𝜖</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𝜖</m:t>
                                          </m:r>
                                        </m:e>
                                      </m:acc>
                                    </m:e>
                                    <m:sub>
                                      <m:r>
                                        <a:rPr lang="en-US" sz="1400" i="1">
                                          <a:latin typeface="Cambria Math" panose="02040503050406030204" pitchFamily="18" charset="0"/>
                                          <a:ea typeface="Cambria Math" panose="02040503050406030204" pitchFamily="18" charset="0"/>
                                        </a:rPr>
                                        <m:t>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e>
                              </m:d>
                            </m:e>
                            <m:sup>
                              <m:r>
                                <a:rPr lang="en-US" sz="1400" i="1">
                                  <a:latin typeface="Cambria Math" panose="02040503050406030204" pitchFamily="18" charset="0"/>
                                </a:rPr>
                                <m:t>2</m:t>
                              </m:r>
                            </m:sup>
                          </m:sSup>
                        </m:e>
                      </m:d>
                    </m:oMath>
                  </m:oMathPara>
                </a14:m>
                <a:endParaRPr lang="en-US" sz="1400" dirty="0"/>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𝐿</m:t>
                        </m:r>
                      </m:e>
                      <m:sub>
                        <m:r>
                          <a:rPr lang="en-US" sz="1400" i="1">
                            <a:latin typeface="Cambria Math" panose="02040503050406030204" pitchFamily="18" charset="0"/>
                          </a:rPr>
                          <m:t>𝑀𝑆𝐸</m:t>
                        </m:r>
                      </m:sub>
                    </m:sSub>
                    <m:r>
                      <a:rPr lang="en-US" sz="1400" i="1">
                        <a:latin typeface="Cambria Math" panose="02040503050406030204" pitchFamily="18" charset="0"/>
                      </a:rPr>
                      <m:t> </m:t>
                    </m:r>
                  </m:oMath>
                </a14:m>
                <a:r>
                  <a:rPr lang="en-US" sz="1400" dirty="0"/>
                  <a:t>​: The mean squared error loss used for training..</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𝔼</m:t>
                        </m:r>
                      </m:e>
                      <m:sub>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0</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𝜖</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𝑐</m:t>
                        </m:r>
                      </m:sub>
                    </m:sSub>
                    <m:r>
                      <a:rPr lang="en-US" sz="1400" i="1">
                        <a:latin typeface="Cambria Math" panose="02040503050406030204" pitchFamily="18" charset="0"/>
                        <a:ea typeface="Cambria Math" panose="02040503050406030204" pitchFamily="18" charset="0"/>
                      </a:rPr>
                      <m:t> </m:t>
                    </m:r>
                  </m:oMath>
                </a14:m>
                <a:r>
                  <a:rPr lang="en-US" sz="1400" dirty="0"/>
                  <a:t>​: The expectation (average) is taken over all data, noise, timesteps, and conditions.</a:t>
                </a:r>
              </a:p>
              <a:p>
                <a:pPr marL="1200150" lvl="2" indent="-285750">
                  <a:buFont typeface="Arial" panose="020B0604020202020204" pitchFamily="34" charset="0"/>
                  <a:buChar char="•"/>
                </a:pPr>
                <a14:m>
                  <m:oMath xmlns:m="http://schemas.openxmlformats.org/officeDocument/2006/math">
                    <m:r>
                      <a:rPr lang="en-US" sz="1400" i="1" smtClean="0">
                        <a:latin typeface="Cambria Math" panose="02040503050406030204" pitchFamily="18" charset="0"/>
                        <a:ea typeface="Cambria Math" panose="02040503050406030204" pitchFamily="18" charset="0"/>
                      </a:rPr>
                      <m:t>𝜖</m:t>
                    </m:r>
                    <m:r>
                      <a:rPr lang="en-US" sz="1400" i="1" smtClean="0">
                        <a:latin typeface="Cambria Math" panose="02040503050406030204" pitchFamily="18" charset="0"/>
                        <a:ea typeface="Cambria Math" panose="02040503050406030204" pitchFamily="18" charset="0"/>
                      </a:rPr>
                      <m:t> </m:t>
                    </m:r>
                  </m:oMath>
                </a14:m>
                <a:r>
                  <a:rPr lang="el-GR" sz="1400" dirty="0"/>
                  <a:t>: </a:t>
                </a:r>
                <a:r>
                  <a:rPr lang="en-US" sz="1400" dirty="0"/>
                  <a:t>The true noise added at step </a:t>
                </a:r>
                <a14:m>
                  <m:oMath xmlns:m="http://schemas.openxmlformats.org/officeDocument/2006/math">
                    <m:r>
                      <a:rPr lang="en-US" sz="1400" i="1">
                        <a:latin typeface="Cambria Math" panose="02040503050406030204" pitchFamily="18" charset="0"/>
                      </a:rPr>
                      <m:t>𝑡</m:t>
                    </m:r>
                  </m:oMath>
                </a14:m>
                <a:r>
                  <a:rPr lang="en-US" sz="1400" dirty="0"/>
                  <a:t>.</a:t>
                </a:r>
              </a:p>
              <a:p>
                <a:pPr marL="1200150" lvl="2"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𝜖</m:t>
                            </m:r>
                          </m:e>
                        </m:acc>
                      </m:e>
                      <m:sub>
                        <m:r>
                          <a:rPr lang="en-US" sz="1400" i="1">
                            <a:latin typeface="Cambria Math" panose="02040503050406030204" pitchFamily="18" charset="0"/>
                            <a:ea typeface="Cambria Math" panose="02040503050406030204" pitchFamily="18" charset="0"/>
                          </a:rPr>
                          <m:t>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oMath>
                </a14:m>
                <a:r>
                  <a:rPr lang="en-US" sz="1400" dirty="0"/>
                  <a:t>: The noise predicted by </a:t>
                </a:r>
                <a:r>
                  <a:rPr lang="en-US" sz="1400" dirty="0" err="1"/>
                  <a:t>UNet</a:t>
                </a:r>
                <a:r>
                  <a:rPr lang="en-US" sz="1400" dirty="0"/>
                  <a:t> for the noisy latent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ea typeface="Cambria Math" panose="02040503050406030204" pitchFamily="18" charset="0"/>
                          </a:rPr>
                          <m:t>𝑡</m:t>
                        </m:r>
                      </m:sub>
                    </m:sSub>
                  </m:oMath>
                </a14:m>
                <a:r>
                  <a:rPr lang="en-US" sz="1400" dirty="0"/>
                  <a:t>, at timestep </a:t>
                </a:r>
                <a14:m>
                  <m:oMath xmlns:m="http://schemas.openxmlformats.org/officeDocument/2006/math">
                    <m:r>
                      <a:rPr lang="en-US" sz="1400" i="1">
                        <a:latin typeface="Cambria Math" panose="02040503050406030204" pitchFamily="18" charset="0"/>
                      </a:rPr>
                      <m:t>𝑡</m:t>
                    </m:r>
                  </m:oMath>
                </a14:m>
                <a:r>
                  <a:rPr lang="en-US" sz="1400" dirty="0"/>
                  <a:t>, with conditioning </a:t>
                </a:r>
                <a14:m>
                  <m:oMath xmlns:m="http://schemas.openxmlformats.org/officeDocument/2006/math">
                    <m:r>
                      <a:rPr lang="en-US" sz="1400" i="1">
                        <a:latin typeface="Cambria Math" panose="02040503050406030204" pitchFamily="18" charset="0"/>
                      </a:rPr>
                      <m:t>𝑐</m:t>
                    </m:r>
                  </m:oMath>
                </a14:m>
                <a:r>
                  <a:rPr lang="en-US" sz="1400" dirty="0"/>
                  <a:t>.</a:t>
                </a:r>
              </a:p>
              <a:p>
                <a:pPr marL="1200150" lvl="2" indent="-285750">
                  <a:buFont typeface="Arial" panose="020B0604020202020204" pitchFamily="34" charset="0"/>
                  <a:buChar char="•"/>
                </a:pPr>
                <a14:m>
                  <m:oMath xmlns:m="http://schemas.openxmlformats.org/officeDocument/2006/math">
                    <m:sSup>
                      <m:sSupPr>
                        <m:ctrlPr>
                          <a:rPr lang="en-US" sz="1400" i="1" smtClean="0">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𝜖</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𝜖</m:t>
                                    </m:r>
                                  </m:e>
                                </m:acc>
                              </m:e>
                              <m:sub>
                                <m:r>
                                  <a:rPr lang="en-US" sz="1400" i="1">
                                    <a:latin typeface="Cambria Math" panose="02040503050406030204" pitchFamily="18" charset="0"/>
                                    <a:ea typeface="Cambria Math" panose="02040503050406030204" pitchFamily="18" charset="0"/>
                                  </a:rPr>
                                  <m:t>𝜃</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𝑧</m:t>
                                </m:r>
                              </m:e>
                              <m:sub>
                                <m:r>
                                  <a:rPr lang="en-US" sz="1400" i="1">
                                    <a:latin typeface="Cambria Math" panose="02040503050406030204" pitchFamily="18" charset="0"/>
                                  </a:rPr>
                                  <m:t>𝑡</m:t>
                                </m:r>
                              </m:sub>
                            </m:sSub>
                            <m:r>
                              <a:rPr lang="en-US" sz="1400" i="1">
                                <a:latin typeface="Cambria Math" panose="02040503050406030204" pitchFamily="18" charset="0"/>
                              </a:rPr>
                              <m:t>,</m:t>
                            </m:r>
                            <m:r>
                              <a:rPr lang="en-US" sz="1400" i="1">
                                <a:latin typeface="Cambria Math" panose="02040503050406030204" pitchFamily="18" charset="0"/>
                              </a:rPr>
                              <m:t>𝑡</m:t>
                            </m:r>
                            <m:r>
                              <a:rPr lang="en-US" sz="1400" i="1">
                                <a:latin typeface="Cambria Math" panose="02040503050406030204" pitchFamily="18" charset="0"/>
                              </a:rPr>
                              <m:t>,</m:t>
                            </m:r>
                            <m:r>
                              <a:rPr lang="en-US" sz="1400" i="1">
                                <a:latin typeface="Cambria Math" panose="02040503050406030204" pitchFamily="18" charset="0"/>
                              </a:rPr>
                              <m:t>𝑐</m:t>
                            </m:r>
                            <m:r>
                              <a:rPr lang="en-US" sz="1400" i="1">
                                <a:latin typeface="Cambria Math" panose="02040503050406030204" pitchFamily="18" charset="0"/>
                              </a:rPr>
                              <m:t>)</m:t>
                            </m:r>
                          </m:e>
                        </m:d>
                      </m:e>
                      <m:sup>
                        <m:r>
                          <a:rPr lang="en-US" sz="1400" i="1">
                            <a:latin typeface="Cambria Math" panose="02040503050406030204" pitchFamily="18" charset="0"/>
                          </a:rPr>
                          <m:t>2</m:t>
                        </m:r>
                      </m:sup>
                    </m:sSup>
                    <m:r>
                      <a:rPr lang="en-US" sz="1400" i="1">
                        <a:latin typeface="Cambria Math" panose="02040503050406030204" pitchFamily="18" charset="0"/>
                      </a:rPr>
                      <m:t> </m:t>
                    </m:r>
                  </m:oMath>
                </a14:m>
                <a:r>
                  <a:rPr lang="en-US" sz="1400" dirty="0"/>
                  <a:t>: The squared error between the real and predicted noise.</a:t>
                </a:r>
              </a:p>
              <a:p>
                <a:pPr marL="742950" lvl="1" indent="-285750">
                  <a:buFont typeface="Arial" panose="020B0604020202020204" pitchFamily="34" charset="0"/>
                  <a:buChar char="•"/>
                </a:pPr>
                <a:r>
                  <a:rPr lang="en-US" sz="1400" dirty="0"/>
                  <a:t>Minimizing this loss ensures the </a:t>
                </a:r>
                <a:r>
                  <a:rPr lang="en-US" sz="1400" dirty="0" err="1"/>
                  <a:t>UNet</a:t>
                </a:r>
                <a:r>
                  <a:rPr lang="en-US" sz="1400" dirty="0"/>
                  <a:t> learns to accurately denoise and reconstruct realistic images.</a:t>
                </a:r>
              </a:p>
              <a:p>
                <a:pPr marL="742950" lvl="1" indent="-285750">
                  <a:buFont typeface="Arial" panose="020B0604020202020204" pitchFamily="34" charset="0"/>
                  <a:buChar char="•"/>
                </a:pPr>
                <a:r>
                  <a:rPr lang="en-US" sz="1400" dirty="0"/>
                  <a:t>Used as the main loss during training of the diffusion model.</a:t>
                </a:r>
              </a:p>
            </p:txBody>
          </p:sp>
        </mc:Choice>
        <mc:Fallback xmlns="">
          <p:sp>
            <p:nvSpPr>
              <p:cNvPr id="2" name="TextBox 1">
                <a:extLst>
                  <a:ext uri="{FF2B5EF4-FFF2-40B4-BE49-F238E27FC236}">
                    <a16:creationId xmlns:a16="http://schemas.microsoft.com/office/drawing/2014/main" id="{70FF312C-7939-DA7C-3EB5-C0E1804410E6}"/>
                  </a:ext>
                </a:extLst>
              </p:cNvPr>
              <p:cNvSpPr txBox="1">
                <a:spLocks noRot="1" noChangeAspect="1" noMove="1" noResize="1" noEditPoints="1" noAdjustHandles="1" noChangeArrowheads="1" noChangeShapeType="1" noTextEdit="1"/>
              </p:cNvSpPr>
              <p:nvPr/>
            </p:nvSpPr>
            <p:spPr>
              <a:xfrm>
                <a:off x="616226" y="343779"/>
                <a:ext cx="10962862" cy="5860450"/>
              </a:xfrm>
              <a:prstGeom prst="rect">
                <a:avLst/>
              </a:prstGeom>
              <a:blipFill>
                <a:blip r:embed="rId3"/>
                <a:stretch>
                  <a:fillRect l="-694" t="-432"/>
                </a:stretch>
              </a:blipFill>
            </p:spPr>
            <p:txBody>
              <a:bodyPr/>
              <a:lstStyle/>
              <a:p>
                <a:r>
                  <a:rPr lang="en-US">
                    <a:noFill/>
                  </a:rPr>
                  <a:t> </a:t>
                </a:r>
              </a:p>
            </p:txBody>
          </p:sp>
        </mc:Fallback>
      </mc:AlternateContent>
    </p:spTree>
    <p:extLst>
      <p:ext uri="{BB962C8B-B14F-4D97-AF65-F5344CB8AC3E}">
        <p14:creationId xmlns:p14="http://schemas.microsoft.com/office/powerpoint/2010/main" val="980289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60E69-D5B2-9E65-780A-64EF7EE4E4DD}"/>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0CC911B2-4E71-95D6-2168-C5DA25F78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EA15ED4-94AE-4C32-7350-FFC1B129B808}"/>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44FD17BB-EA5B-804A-6F87-69F73ACF26AE}"/>
              </a:ext>
            </a:extLst>
          </p:cNvPr>
          <p:cNvSpPr>
            <a:spLocks noGrp="1"/>
          </p:cNvSpPr>
          <p:nvPr>
            <p:ph type="sldNum" sz="quarter" idx="12"/>
          </p:nvPr>
        </p:nvSpPr>
        <p:spPr/>
        <p:txBody>
          <a:bodyPr/>
          <a:lstStyle/>
          <a:p>
            <a:fld id="{48F19E39-9933-F648-B2F3-3AC17C0DC986}" type="slidenum">
              <a:rPr lang="en-US" smtClean="0">
                <a:solidFill>
                  <a:schemeClr val="bg1"/>
                </a:solidFill>
              </a:rPr>
              <a:t>14</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2E38A08-AE59-8C88-7D46-B051D4BA2466}"/>
                  </a:ext>
                </a:extLst>
              </p:cNvPr>
              <p:cNvSpPr txBox="1"/>
              <p:nvPr/>
            </p:nvSpPr>
            <p:spPr>
              <a:xfrm>
                <a:off x="616226" y="343779"/>
                <a:ext cx="10962862" cy="5022722"/>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Explanation of Evaluation Metrics in Validation and Testing</a:t>
                </a:r>
              </a:p>
              <a:p>
                <a:endParaRPr lang="en-US" sz="1400" b="1" dirty="0">
                  <a:latin typeface="Lato" panose="020F0502020204030203" pitchFamily="34" charset="77"/>
                </a:endParaRPr>
              </a:p>
              <a:p>
                <a:r>
                  <a:rPr lang="en-US" sz="1400" b="1" dirty="0"/>
                  <a:t>Mean Squared Error (MSE)</a:t>
                </a:r>
              </a:p>
              <a:p>
                <a:pPr lvl="1"/>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𝑀𝑆𝐸</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𝑁</m:t>
                          </m:r>
                        </m:den>
                      </m:f>
                      <m:nary>
                        <m:naryPr>
                          <m:chr m:val="∑"/>
                          <m:limLoc m:val="subSup"/>
                          <m:ctrlPr>
                            <a:rPr lang="en-US" sz="1400" b="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𝑁</m:t>
                          </m:r>
                        </m:sup>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e>
                                <m:sub>
                                  <m:r>
                                    <a:rPr lang="en-US" sz="1400" i="1">
                                      <a:latin typeface="Cambria Math" panose="02040503050406030204" pitchFamily="18" charset="0"/>
                                    </a:rPr>
                                    <m:t>𝑖</m:t>
                                  </m:r>
                                </m:sub>
                              </m:sSub>
                              <m:r>
                                <a:rPr lang="en-US" sz="1400" b="0" i="1" smtClean="0">
                                  <a:latin typeface="Cambria Math" panose="02040503050406030204" pitchFamily="18" charset="0"/>
                                </a:rPr>
                                <m:t>)</m:t>
                              </m:r>
                            </m:e>
                            <m:sup>
                              <m:r>
                                <a:rPr lang="en-US" sz="1400" b="0" i="1" smtClean="0">
                                  <a:latin typeface="Cambria Math" panose="02040503050406030204" pitchFamily="18" charset="0"/>
                                </a:rPr>
                                <m:t>2</m:t>
                              </m:r>
                            </m:sup>
                          </m:sSup>
                        </m:e>
                      </m:nary>
                    </m:oMath>
                  </m:oMathPara>
                </a14:m>
                <a:endParaRPr lang="en-US" sz="1400" dirty="0"/>
              </a:p>
              <a:p>
                <a:pPr marL="742950" lvl="1" indent="-285750">
                  <a:buFont typeface="Arial" panose="020B0604020202020204" pitchFamily="34" charset="0"/>
                  <a:buChar char="•"/>
                </a:pPr>
                <a:r>
                  <a:rPr lang="en-US" sz="1400" dirty="0"/>
                  <a:t>Where:</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𝑁</m:t>
                    </m:r>
                    <m:r>
                      <a:rPr lang="en-US" sz="1400" b="0" i="1" smtClean="0">
                        <a:latin typeface="Cambria Math" panose="02040503050406030204" pitchFamily="18" charset="0"/>
                      </a:rPr>
                      <m:t> </m:t>
                    </m:r>
                  </m:oMath>
                </a14:m>
                <a:r>
                  <a:rPr lang="en-US" sz="1400" dirty="0"/>
                  <a:t>: Number of pixels in the image.</a:t>
                </a:r>
              </a:p>
              <a:p>
                <a:pPr marL="1200150" lvl="2" indent="-285750">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 </m:t>
                    </m:r>
                  </m:oMath>
                </a14:m>
                <a:r>
                  <a:rPr lang="en-US" sz="1400" dirty="0"/>
                  <a:t>: The value of the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a:t>
                </a:r>
                <a:r>
                  <a:rPr lang="en-US" sz="1400" dirty="0" err="1"/>
                  <a:t>th</a:t>
                </a:r>
                <a:r>
                  <a:rPr lang="en-US" sz="1400" dirty="0"/>
                  <a:t> pixel in the real (ground-truth) image.</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e>
                      <m:sub>
                        <m:r>
                          <a:rPr lang="en-US" sz="1400" i="1">
                            <a:latin typeface="Cambria Math" panose="02040503050406030204" pitchFamily="18" charset="0"/>
                          </a:rPr>
                          <m:t>𝑖</m:t>
                        </m:r>
                      </m:sub>
                    </m:sSub>
                    <m:r>
                      <a:rPr lang="en-US" sz="1400" i="1">
                        <a:latin typeface="Cambria Math" panose="02040503050406030204" pitchFamily="18" charset="0"/>
                      </a:rPr>
                      <m:t> </m:t>
                    </m:r>
                  </m:oMath>
                </a14:m>
                <a:r>
                  <a:rPr lang="en-US" sz="1400" dirty="0"/>
                  <a:t>: The value of the </a:t>
                </a:r>
                <a14:m>
                  <m:oMath xmlns:m="http://schemas.openxmlformats.org/officeDocument/2006/math">
                    <m:r>
                      <a:rPr lang="en-US" sz="1400" i="1">
                        <a:latin typeface="Cambria Math" panose="02040503050406030204" pitchFamily="18" charset="0"/>
                      </a:rPr>
                      <m:t>𝑖</m:t>
                    </m:r>
                    <m:r>
                      <a:rPr lang="en-US" sz="1400" i="1">
                        <a:latin typeface="Cambria Math" panose="02040503050406030204" pitchFamily="18" charset="0"/>
                      </a:rPr>
                      <m:t> </m:t>
                    </m:r>
                  </m:oMath>
                </a14:m>
                <a:r>
                  <a:rPr lang="en-US" sz="1400" dirty="0"/>
                  <a:t>-</a:t>
                </a:r>
                <a:r>
                  <a:rPr lang="en-US" sz="1400" dirty="0" err="1"/>
                  <a:t>th</a:t>
                </a:r>
                <a:r>
                  <a:rPr lang="en-US" sz="1400" dirty="0"/>
                  <a:t> pixel in the generated or reconstructed image.</a:t>
                </a:r>
              </a:p>
              <a:p>
                <a:pPr marL="742950" lvl="1" indent="-285750">
                  <a:buFont typeface="Arial" panose="020B0604020202020204" pitchFamily="34" charset="0"/>
                  <a:buChar char="•"/>
                </a:pPr>
                <a:r>
                  <a:rPr lang="en-US" sz="1400" dirty="0"/>
                  <a:t>Calculates the average squared difference between each real pixel value and the corresponding generated pixel.</a:t>
                </a:r>
              </a:p>
              <a:p>
                <a:pPr marL="742950" lvl="1" indent="-285750">
                  <a:buFont typeface="Arial" panose="020B0604020202020204" pitchFamily="34" charset="0"/>
                  <a:buChar char="•"/>
                </a:pPr>
                <a:r>
                  <a:rPr lang="en-US" sz="1400" dirty="0"/>
                  <a:t>Measures how close the generated image is to the ground truth, with lower values indicating better reconstructions.</a:t>
                </a:r>
              </a:p>
              <a:p>
                <a:pPr marL="742950" lvl="1" indent="-285750">
                  <a:buFont typeface="Arial" panose="020B0604020202020204" pitchFamily="34" charset="0"/>
                  <a:buChar char="•"/>
                </a:pPr>
                <a:r>
                  <a:rPr lang="en-US" sz="1400" dirty="0"/>
                  <a:t>Used to evaluate the reconstruction accuracy of generated faces.</a:t>
                </a:r>
              </a:p>
              <a:p>
                <a:endParaRPr lang="en-US" sz="1400" b="1" dirty="0"/>
              </a:p>
              <a:p>
                <a:r>
                  <a:rPr lang="en-US" sz="1400" b="1" dirty="0"/>
                  <a:t>Peak Signal-to-Noise Ratio (PSNR)</a:t>
                </a:r>
              </a:p>
              <a:p>
                <a:pPr lvl="1"/>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𝑃𝑆𝑁𝑅</m:t>
                      </m:r>
                      <m:r>
                        <a:rPr lang="en-US" sz="1400" b="0" i="1" smtClean="0">
                          <a:latin typeface="Cambria Math" panose="02040503050406030204" pitchFamily="18" charset="0"/>
                        </a:rPr>
                        <m:t>=10 ∙</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𝐿𝑜𝑔</m:t>
                          </m:r>
                        </m:e>
                        <m:sub>
                          <m:r>
                            <a:rPr lang="en-US" sz="1400" b="0" i="1" smtClean="0">
                              <a:latin typeface="Cambria Math" panose="02040503050406030204" pitchFamily="18" charset="0"/>
                              <a:ea typeface="Cambria Math" panose="02040503050406030204" pitchFamily="18" charset="0"/>
                            </a:rPr>
                            <m:t>10</m:t>
                          </m:r>
                        </m:sub>
                      </m:sSub>
                      <m:d>
                        <m:dPr>
                          <m:ctrlPr>
                            <a:rPr lang="en-US" sz="1400" b="0" i="1" smtClean="0">
                              <a:latin typeface="Cambria Math" panose="02040503050406030204" pitchFamily="18" charset="0"/>
                              <a:ea typeface="Cambria Math" panose="02040503050406030204" pitchFamily="18" charset="0"/>
                            </a:rPr>
                          </m:ctrlPr>
                        </m:dPr>
                        <m:e>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𝑀𝐴𝑋</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𝑀𝑆𝐸</m:t>
                              </m:r>
                            </m:den>
                          </m:f>
                        </m:e>
                      </m:d>
                    </m:oMath>
                  </m:oMathPara>
                </a14:m>
                <a:endParaRPr lang="en-US" sz="1400" dirty="0"/>
              </a:p>
              <a:p>
                <a:pPr marL="742950" lvl="1" indent="-285750">
                  <a:buFont typeface="Arial" panose="020B0604020202020204" pitchFamily="34" charset="0"/>
                  <a:buChar char="•"/>
                </a:pPr>
                <a:r>
                  <a:rPr lang="en-US" sz="1400" dirty="0"/>
                  <a:t>Where:</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𝑀𝐴𝑋</m:t>
                    </m:r>
                    <m:r>
                      <a:rPr lang="en-US" sz="1400" b="0" i="1" smtClean="0">
                        <a:latin typeface="Cambria Math" panose="02040503050406030204" pitchFamily="18" charset="0"/>
                        <a:ea typeface="Cambria Math" panose="02040503050406030204" pitchFamily="18" charset="0"/>
                      </a:rPr>
                      <m:t> </m:t>
                    </m:r>
                  </m:oMath>
                </a14:m>
                <a:r>
                  <a:rPr lang="en-US" sz="1400" dirty="0"/>
                  <a:t>: The maximum possible pixel value (e.g., 255 for 8-bit images, or 1 for normalized images).</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ea typeface="Cambria Math" panose="02040503050406030204" pitchFamily="18" charset="0"/>
                      </a:rPr>
                      <m:t>𝑀𝑆𝐸</m:t>
                    </m:r>
                    <m:r>
                      <a:rPr lang="en-US" sz="1400" b="0" i="1" smtClean="0">
                        <a:latin typeface="Cambria Math" panose="02040503050406030204" pitchFamily="18" charset="0"/>
                        <a:ea typeface="Cambria Math" panose="02040503050406030204" pitchFamily="18" charset="0"/>
                      </a:rPr>
                      <m:t> </m:t>
                    </m:r>
                  </m:oMath>
                </a14:m>
                <a:r>
                  <a:rPr lang="en-US" sz="1400" dirty="0"/>
                  <a:t>: The mean squared error between the real and generated images (as above).</a:t>
                </a:r>
              </a:p>
              <a:p>
                <a:pPr marL="742950" lvl="1" indent="-285750">
                  <a:buFont typeface="Arial" panose="020B0604020202020204" pitchFamily="34" charset="0"/>
                  <a:buChar char="•"/>
                </a:pPr>
                <a:r>
                  <a:rPr lang="en-US" sz="1400" dirty="0"/>
                  <a:t>Compares the maximum possible pixel value to the error, resulting in a score in decibels.</a:t>
                </a:r>
              </a:p>
              <a:p>
                <a:pPr marL="742950" lvl="1" indent="-285750">
                  <a:buFont typeface="Arial" panose="020B0604020202020204" pitchFamily="34" charset="0"/>
                  <a:buChar char="•"/>
                </a:pPr>
                <a:r>
                  <a:rPr lang="en-US" sz="1400" dirty="0"/>
                  <a:t>Higher PSNR means the generated image has less error and is visually clearer.</a:t>
                </a:r>
              </a:p>
              <a:p>
                <a:pPr marL="742950" lvl="1" indent="-285750">
                  <a:buFont typeface="Arial" panose="020B0604020202020204" pitchFamily="34" charset="0"/>
                  <a:buChar char="•"/>
                </a:pPr>
                <a:r>
                  <a:rPr lang="en-US" sz="1400" dirty="0"/>
                  <a:t>Used alongside MSE to assess the quality of generated images.</a:t>
                </a:r>
              </a:p>
            </p:txBody>
          </p:sp>
        </mc:Choice>
        <mc:Fallback xmlns="">
          <p:sp>
            <p:nvSpPr>
              <p:cNvPr id="2" name="TextBox 1">
                <a:extLst>
                  <a:ext uri="{FF2B5EF4-FFF2-40B4-BE49-F238E27FC236}">
                    <a16:creationId xmlns:a16="http://schemas.microsoft.com/office/drawing/2014/main" id="{D2E38A08-AE59-8C88-7D46-B051D4BA2466}"/>
                  </a:ext>
                </a:extLst>
              </p:cNvPr>
              <p:cNvSpPr txBox="1">
                <a:spLocks noRot="1" noChangeAspect="1" noMove="1" noResize="1" noEditPoints="1" noAdjustHandles="1" noChangeArrowheads="1" noChangeShapeType="1" noTextEdit="1"/>
              </p:cNvSpPr>
              <p:nvPr/>
            </p:nvSpPr>
            <p:spPr>
              <a:xfrm>
                <a:off x="616226" y="343779"/>
                <a:ext cx="10962862" cy="5022722"/>
              </a:xfrm>
              <a:prstGeom prst="rect">
                <a:avLst/>
              </a:prstGeom>
              <a:blipFill>
                <a:blip r:embed="rId3"/>
                <a:stretch>
                  <a:fillRect l="-694" t="-504" b="-504"/>
                </a:stretch>
              </a:blipFill>
            </p:spPr>
            <p:txBody>
              <a:bodyPr/>
              <a:lstStyle/>
              <a:p>
                <a:r>
                  <a:rPr lang="en-US">
                    <a:noFill/>
                  </a:rPr>
                  <a:t> </a:t>
                </a:r>
              </a:p>
            </p:txBody>
          </p:sp>
        </mc:Fallback>
      </mc:AlternateContent>
    </p:spTree>
    <p:extLst>
      <p:ext uri="{BB962C8B-B14F-4D97-AF65-F5344CB8AC3E}">
        <p14:creationId xmlns:p14="http://schemas.microsoft.com/office/powerpoint/2010/main" val="2313893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9697C-A381-878A-A750-D300029CD122}"/>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08E24BBB-F4D8-020E-40E8-F961573FF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FAAF2110-8EFB-1C0B-9845-B232728EB723}"/>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54E6F5E4-FB60-A7D0-343A-AD749B747E92}"/>
              </a:ext>
            </a:extLst>
          </p:cNvPr>
          <p:cNvSpPr>
            <a:spLocks noGrp="1"/>
          </p:cNvSpPr>
          <p:nvPr>
            <p:ph type="sldNum" sz="quarter" idx="12"/>
          </p:nvPr>
        </p:nvSpPr>
        <p:spPr/>
        <p:txBody>
          <a:bodyPr/>
          <a:lstStyle/>
          <a:p>
            <a:fld id="{48F19E39-9933-F648-B2F3-3AC17C0DC986}" type="slidenum">
              <a:rPr lang="en-US" smtClean="0">
                <a:solidFill>
                  <a:schemeClr val="bg1"/>
                </a:solidFill>
              </a:rPr>
              <a:t>15</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06DD39-2A39-54FC-7036-89EB01077EA4}"/>
                  </a:ext>
                </a:extLst>
              </p:cNvPr>
              <p:cNvSpPr txBox="1"/>
              <p:nvPr/>
            </p:nvSpPr>
            <p:spPr>
              <a:xfrm>
                <a:off x="616226" y="343779"/>
                <a:ext cx="10962862" cy="5565370"/>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Explanation of Evaluation Metrics in Validation and Testing</a:t>
                </a:r>
              </a:p>
              <a:p>
                <a:endParaRPr lang="en-US" sz="1400" b="1" dirty="0"/>
              </a:p>
              <a:p>
                <a:r>
                  <a:rPr lang="en-US" sz="1400" b="1" dirty="0"/>
                  <a:t>Structural Similarity Index (SSIM): </a:t>
                </a:r>
                <a14:m>
                  <m:oMath xmlns:m="http://schemas.openxmlformats.org/officeDocument/2006/math">
                    <m:r>
                      <a:rPr lang="en-US" sz="1400" b="0" i="1" smtClean="0">
                        <a:latin typeface="Cambria Math" panose="02040503050406030204" pitchFamily="18" charset="0"/>
                      </a:rPr>
                      <m:t>𝑆𝑆𝐼𝑀</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e>
                    </m:d>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𝜇</m:t>
                            </m:r>
                          </m:e>
                          <m: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1</m:t>
                            </m:r>
                          </m:sub>
                        </m:sSub>
                        <m:r>
                          <a:rPr lang="en-US" sz="1400" i="1">
                            <a:latin typeface="Cambria Math" panose="02040503050406030204" pitchFamily="18" charset="0"/>
                          </a:rPr>
                          <m:t>)(2</m:t>
                        </m:r>
                        <m:sSub>
                          <m:sSubPr>
                            <m:ctrlPr>
                              <a:rPr lang="en-US" sz="1400" i="1">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𝑥</m:t>
                            </m:r>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num>
                      <m:den>
                        <m:d>
                          <m:dPr>
                            <m:ctrlPr>
                              <a:rPr lang="en-US"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rPr>
                                  <m:t>𝑥</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𝜇</m:t>
                                </m:r>
                              </m:e>
                              <m: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up>
                                <m:r>
                                  <a:rPr lang="en-US" sz="1400" i="1">
                                    <a:latin typeface="Cambria Math" panose="02040503050406030204" pitchFamily="18" charset="0"/>
                                  </a:rPr>
                                  <m:t>2</m:t>
                                </m:r>
                              </m:sup>
                            </m:sSubSup>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i="1">
                                    <a:latin typeface="Cambria Math" panose="02040503050406030204" pitchFamily="18" charset="0"/>
                                  </a:rPr>
                                  <m:t>1</m:t>
                                </m:r>
                              </m:sub>
                            </m:sSub>
                          </m:e>
                        </m:d>
                        <m:r>
                          <a:rPr lang="en-US" sz="1400" b="0" i="1" smtClean="0">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𝑥</m:t>
                            </m:r>
                          </m:sub>
                          <m:sup>
                            <m:r>
                              <a:rPr lang="en-US" sz="1400" i="1">
                                <a:latin typeface="Cambria Math" panose="02040503050406030204" pitchFamily="18" charset="0"/>
                              </a:rPr>
                              <m:t>2</m:t>
                            </m:r>
                          </m:sup>
                        </m:sSubSup>
                        <m:r>
                          <a:rPr lang="en-US" sz="1400" i="1">
                            <a:latin typeface="Cambria Math" panose="02040503050406030204" pitchFamily="18" charset="0"/>
                          </a:rPr>
                          <m:t>+</m:t>
                        </m:r>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up>
                            <m:r>
                              <a:rPr lang="en-US" sz="1400" i="1">
                                <a:latin typeface="Cambria Math" panose="02040503050406030204" pitchFamily="18" charset="0"/>
                              </a:rPr>
                              <m:t>2</m:t>
                            </m:r>
                          </m:sup>
                        </m:sSubSup>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𝐶</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den>
                    </m:f>
                    <m:r>
                      <a:rPr lang="en-US" sz="1400" b="0" i="1" smtClean="0">
                        <a:latin typeface="Cambria Math" panose="02040503050406030204" pitchFamily="18" charset="0"/>
                      </a:rPr>
                      <m:t> </m:t>
                    </m:r>
                  </m:oMath>
                </a14:m>
                <a:r>
                  <a:rPr lang="en-US" sz="1400" dirty="0"/>
                  <a:t>​</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𝑥</m:t>
                    </m:r>
                  </m:oMath>
                </a14:m>
                <a:r>
                  <a:rPr lang="en-US" sz="1400" b="1" dirty="0"/>
                  <a:t>,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r>
                      <a:rPr lang="en-US" sz="1400" i="1">
                        <a:latin typeface="Cambria Math" panose="02040503050406030204" pitchFamily="18" charset="0"/>
                      </a:rPr>
                      <m:t> </m:t>
                    </m:r>
                  </m:oMath>
                </a14:m>
                <a:r>
                  <a:rPr lang="en-US" sz="1400" dirty="0"/>
                  <a:t>: The real and generated images, respectively.</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 </m:t>
                    </m:r>
                  </m:oMath>
                </a14:m>
                <a:r>
                  <a:rPr lang="en-US" sz="1400" dirty="0"/>
                  <a:t>: The mean pixel value of </a:t>
                </a:r>
                <a14:m>
                  <m:oMath xmlns:m="http://schemas.openxmlformats.org/officeDocument/2006/math">
                    <m:r>
                      <a:rPr lang="en-US" sz="1400" i="1">
                        <a:latin typeface="Cambria Math" panose="02040503050406030204" pitchFamily="18" charset="0"/>
                      </a:rPr>
                      <m:t>𝑥</m:t>
                    </m:r>
                  </m:oMath>
                </a14:m>
                <a:r>
                  <a:rPr lang="en-US" sz="1400" dirty="0"/>
                  <a:t>.</a:t>
                </a:r>
              </a:p>
              <a:p>
                <a:pPr marL="1200150" lvl="2" indent="-285750">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𝜇</m:t>
                        </m:r>
                      </m:e>
                      <m: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Sub>
                    <m:r>
                      <a:rPr lang="en-US" sz="1400" i="1">
                        <a:latin typeface="Cambria Math" panose="02040503050406030204" pitchFamily="18" charset="0"/>
                      </a:rPr>
                      <m:t> </m:t>
                    </m:r>
                  </m:oMath>
                </a14:m>
                <a:r>
                  <a:rPr lang="en-US" sz="1400" dirty="0"/>
                  <a:t>: The mean pixel value of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oMath>
                </a14:m>
                <a:r>
                  <a:rPr lang="en-US" sz="1400" dirty="0"/>
                  <a:t>.</a:t>
                </a:r>
              </a:p>
              <a:p>
                <a:pPr marL="1200150" lvl="2"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𝑥</m:t>
                        </m:r>
                      </m:sub>
                      <m:sup>
                        <m:r>
                          <a:rPr lang="en-US" sz="1400" i="1">
                            <a:latin typeface="Cambria Math" panose="02040503050406030204" pitchFamily="18" charset="0"/>
                          </a:rPr>
                          <m:t>2</m:t>
                        </m:r>
                      </m:sup>
                    </m:sSubSup>
                    <m:r>
                      <a:rPr lang="en-US" sz="1400" i="1">
                        <a:latin typeface="Cambria Math" panose="02040503050406030204" pitchFamily="18" charset="0"/>
                      </a:rPr>
                      <m:t> </m:t>
                    </m:r>
                  </m:oMath>
                </a14:m>
                <a:r>
                  <a:rPr lang="en-US" sz="1400" dirty="0"/>
                  <a:t>: The variance of </a:t>
                </a:r>
                <a14:m>
                  <m:oMath xmlns:m="http://schemas.openxmlformats.org/officeDocument/2006/math">
                    <m:r>
                      <a:rPr lang="en-US" sz="1400" i="1">
                        <a:latin typeface="Cambria Math" panose="02040503050406030204" pitchFamily="18" charset="0"/>
                      </a:rPr>
                      <m:t>𝑥</m:t>
                    </m:r>
                  </m:oMath>
                </a14:m>
                <a:r>
                  <a:rPr lang="en-US" sz="1400" dirty="0"/>
                  <a:t>.</a:t>
                </a:r>
              </a:p>
              <a:p>
                <a:pPr marL="1200150" lvl="2" indent="-285750">
                  <a:buFont typeface="Arial" panose="020B0604020202020204" pitchFamily="34" charset="0"/>
                  <a:buChar char="•"/>
                </a:pPr>
                <a14:m>
                  <m:oMath xmlns:m="http://schemas.openxmlformats.org/officeDocument/2006/math">
                    <m:sSubSup>
                      <m:sSubSupPr>
                        <m:ctrlPr>
                          <a:rPr lang="en-US" sz="1400" i="1" smtClean="0">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𝜎</m:t>
                        </m:r>
                      </m:e>
                      <m:sub>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up>
                        <m:r>
                          <a:rPr lang="en-US" sz="1400" i="1">
                            <a:latin typeface="Cambria Math" panose="02040503050406030204" pitchFamily="18" charset="0"/>
                          </a:rPr>
                          <m:t>2</m:t>
                        </m:r>
                      </m:sup>
                    </m:sSubSup>
                    <m:r>
                      <a:rPr lang="en-US" sz="1400" i="1">
                        <a:latin typeface="Cambria Math" panose="02040503050406030204" pitchFamily="18" charset="0"/>
                      </a:rPr>
                      <m:t> </m:t>
                    </m:r>
                  </m:oMath>
                </a14:m>
                <a:r>
                  <a:rPr lang="en-US" sz="1400" dirty="0"/>
                  <a:t>: The variance of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oMath>
                </a14:m>
                <a:r>
                  <a:rPr lang="en-US" sz="1400" dirty="0"/>
                  <a:t>.</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𝜎</m:t>
                        </m:r>
                      </m:e>
                      <m:sub>
                        <m:r>
                          <a:rPr lang="en-US" sz="1400" i="1">
                            <a:latin typeface="Cambria Math" panose="02040503050406030204" pitchFamily="18" charset="0"/>
                          </a:rPr>
                          <m:t>𝑥</m:t>
                        </m:r>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sub>
                    </m:sSub>
                    <m:r>
                      <a:rPr lang="en-US" sz="1400" i="1">
                        <a:latin typeface="Cambria Math" panose="02040503050406030204" pitchFamily="18" charset="0"/>
                      </a:rPr>
                      <m:t> </m:t>
                    </m:r>
                  </m:oMath>
                </a14:m>
                <a:r>
                  <a:rPr lang="en-US" sz="1400" dirty="0"/>
                  <a:t>: The covariance between </a:t>
                </a:r>
                <a14:m>
                  <m:oMath xmlns:m="http://schemas.openxmlformats.org/officeDocument/2006/math">
                    <m:r>
                      <a:rPr lang="en-US" sz="1400" i="1">
                        <a:latin typeface="Cambria Math" panose="02040503050406030204" pitchFamily="18" charset="0"/>
                      </a:rPr>
                      <m:t>𝑥</m:t>
                    </m:r>
                    <m:r>
                      <a:rPr lang="en-US" sz="1400" i="1">
                        <a:latin typeface="Cambria Math" panose="02040503050406030204" pitchFamily="18" charset="0"/>
                      </a:rPr>
                      <m:t> </m:t>
                    </m:r>
                  </m:oMath>
                </a14:m>
                <a:r>
                  <a:rPr lang="en-US" sz="1400" dirty="0"/>
                  <a:t>and </a:t>
                </a:r>
                <a14:m>
                  <m:oMath xmlns:m="http://schemas.openxmlformats.org/officeDocument/2006/math">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oMath>
                </a14:m>
                <a:r>
                  <a:rPr lang="en-US" sz="1400" dirty="0"/>
                  <a:t>.</a:t>
                </a:r>
              </a:p>
              <a:p>
                <a:pPr marL="1200150" lvl="2" indent="-285750">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𝐶</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𝐶</m:t>
                        </m:r>
                      </m:e>
                      <m:sub>
                        <m:r>
                          <a:rPr lang="en-US" sz="1400" b="0" i="1" smtClean="0">
                            <a:latin typeface="Cambria Math" panose="02040503050406030204" pitchFamily="18" charset="0"/>
                          </a:rPr>
                          <m:t>2</m:t>
                        </m:r>
                      </m:sub>
                    </m:sSub>
                    <m:r>
                      <a:rPr lang="en-US" sz="1400" i="1">
                        <a:latin typeface="Cambria Math" panose="02040503050406030204" pitchFamily="18" charset="0"/>
                      </a:rPr>
                      <m:t> </m:t>
                    </m:r>
                  </m:oMath>
                </a14:m>
                <a:r>
                  <a:rPr lang="en-US" sz="1400" dirty="0"/>
                  <a:t>: Small constants for numerical stability (avoid division by zero).</a:t>
                </a:r>
              </a:p>
              <a:p>
                <a:pPr marL="742950" lvl="1" indent="-285750">
                  <a:buFont typeface="Arial" panose="020B0604020202020204" pitchFamily="34" charset="0"/>
                  <a:buChar char="•"/>
                </a:pPr>
                <a:r>
                  <a:rPr lang="en-US" sz="1400" dirty="0"/>
                  <a:t>Measures similarity in luminance, contrast, and structure between the real and generated images.</a:t>
                </a:r>
              </a:p>
              <a:p>
                <a:pPr marL="742950" lvl="1" indent="-285750">
                  <a:buFont typeface="Arial" panose="020B0604020202020204" pitchFamily="34" charset="0"/>
                  <a:buChar char="•"/>
                </a:pPr>
                <a:r>
                  <a:rPr lang="en-US" sz="1400" dirty="0"/>
                  <a:t>Gives a better evaluation of similarity, with values closer to 1 meaning the images are more alike.</a:t>
                </a:r>
              </a:p>
              <a:p>
                <a:pPr marL="742950" lvl="1" indent="-285750">
                  <a:buFont typeface="Arial" panose="020B0604020202020204" pitchFamily="34" charset="0"/>
                  <a:buChar char="•"/>
                </a:pPr>
                <a:r>
                  <a:rPr lang="en-US" sz="1400" dirty="0"/>
                  <a:t>Used as a key metric for evaluating perceptual image quality after generation.</a:t>
                </a:r>
              </a:p>
              <a:p>
                <a:endParaRPr lang="en-US" sz="1400" b="1" dirty="0"/>
              </a:p>
              <a:p>
                <a:r>
                  <a:rPr lang="en-US" sz="1400" b="1" dirty="0"/>
                  <a:t>Fréchet Inception Distance (FID)</a:t>
                </a:r>
                <a:r>
                  <a:rPr lang="en-US" sz="1400" dirty="0"/>
                  <a:t>: </a:t>
                </a:r>
                <a14:m>
                  <m:oMath xmlns:m="http://schemas.openxmlformats.org/officeDocument/2006/math">
                    <m:r>
                      <a:rPr lang="en-US" sz="1400" b="0" i="1" smtClean="0">
                        <a:latin typeface="Cambria Math" panose="02040503050406030204" pitchFamily="18" charset="0"/>
                      </a:rPr>
                      <m:t>𝐹𝐼𝐷</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𝑟</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ea typeface="Cambria Math" panose="02040503050406030204" pitchFamily="18" charset="0"/>
                                  </a:rPr>
                                  <m:t>𝑔</m:t>
                                </m:r>
                              </m:sub>
                            </m:sSub>
                          </m:e>
                        </m:d>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r>
                      <a:rPr lang="en-US" sz="1400" b="0" i="1" smtClean="0">
                        <a:latin typeface="Cambria Math" panose="02040503050406030204" pitchFamily="18" charset="0"/>
                      </a:rPr>
                      <m:t>𝑇𝑟</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m:rPr>
                                <m:nor/>
                              </m:rPr>
                              <a:rPr lang="el-GR" sz="1400"/>
                              <m:t>Σ</m:t>
                            </m:r>
                          </m:e>
                          <m:sub>
                            <m:r>
                              <a:rPr lang="en-US" sz="1400" b="0" i="1" smtClean="0">
                                <a:latin typeface="Cambria Math" panose="02040503050406030204" pitchFamily="18" charset="0"/>
                              </a:rPr>
                              <m:t>𝑟</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m:rPr>
                                <m:nor/>
                              </m:rPr>
                              <a:rPr lang="el-GR" sz="1400"/>
                              <m:t>Σ</m:t>
                            </m:r>
                          </m:e>
                          <m:sub>
                            <m:r>
                              <a:rPr lang="en-US" sz="1400" b="0" i="1" smtClean="0">
                                <a:latin typeface="Cambria Math" panose="02040503050406030204" pitchFamily="18" charset="0"/>
                              </a:rPr>
                              <m:t>𝑔</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i="1">
                                <a:latin typeface="Cambria Math" panose="02040503050406030204" pitchFamily="18" charset="0"/>
                              </a:rPr>
                              <m:t>2</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m:rPr>
                                        <m:nor/>
                                      </m:rPr>
                                      <a:rPr lang="el-GR" sz="1400"/>
                                      <m:t>Σ</m:t>
                                    </m:r>
                                  </m:e>
                                  <m:sub>
                                    <m:r>
                                      <a:rPr lang="en-US" sz="1400" i="1">
                                        <a:latin typeface="Cambria Math" panose="02040503050406030204" pitchFamily="18" charset="0"/>
                                      </a:rPr>
                                      <m:t>𝑟</m:t>
                                    </m:r>
                                  </m:sub>
                                </m:sSub>
                                <m:sSub>
                                  <m:sSubPr>
                                    <m:ctrlPr>
                                      <a:rPr lang="en-US" sz="1400" i="1">
                                        <a:latin typeface="Cambria Math" panose="02040503050406030204" pitchFamily="18" charset="0"/>
                                      </a:rPr>
                                    </m:ctrlPr>
                                  </m:sSubPr>
                                  <m:e>
                                    <m:r>
                                      <m:rPr>
                                        <m:nor/>
                                      </m:rPr>
                                      <a:rPr lang="el-GR" sz="1400"/>
                                      <m:t>Σ</m:t>
                                    </m:r>
                                  </m:e>
                                  <m:sub>
                                    <m:r>
                                      <a:rPr lang="en-US" sz="1400" i="1">
                                        <a:latin typeface="Cambria Math" panose="02040503050406030204" pitchFamily="18" charset="0"/>
                                      </a:rPr>
                                      <m:t>𝑔</m:t>
                                    </m:r>
                                  </m:sub>
                                </m:sSub>
                              </m:e>
                            </m:d>
                          </m:e>
                          <m:sup>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sup>
                        </m:sSup>
                      </m:e>
                    </m:d>
                  </m:oMath>
                </a14:m>
                <a:endParaRPr lang="en-US" sz="1400" b="0" dirty="0"/>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rPr>
                          <m:t>𝑟</m:t>
                        </m:r>
                      </m:sub>
                    </m:sSub>
                    <m:r>
                      <a:rPr lang="en-US" sz="1400" i="1">
                        <a:latin typeface="Cambria Math" panose="02040503050406030204" pitchFamily="18" charset="0"/>
                      </a:rPr>
                      <m:t> </m:t>
                    </m:r>
                  </m:oMath>
                </a14:m>
                <a:r>
                  <a:rPr lang="en-US" sz="1400" dirty="0"/>
                  <a:t>: The mean of deep features extracted from real images (using a pretrained network).</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ea typeface="Cambria Math" panose="02040503050406030204" pitchFamily="18" charset="0"/>
                          </a:rPr>
                          <m:t>𝑔</m:t>
                        </m:r>
                      </m:sub>
                    </m:sSub>
                    <m:r>
                      <a:rPr lang="en-US" sz="1400" i="1">
                        <a:latin typeface="Cambria Math" panose="02040503050406030204" pitchFamily="18" charset="0"/>
                        <a:ea typeface="Cambria Math" panose="02040503050406030204" pitchFamily="18" charset="0"/>
                      </a:rPr>
                      <m:t> </m:t>
                    </m:r>
                  </m:oMath>
                </a14:m>
                <a:r>
                  <a:rPr lang="en-US" sz="1400" dirty="0"/>
                  <a:t>: The mean of deep features extracted from generated images.</a:t>
                </a:r>
              </a:p>
              <a:p>
                <a:pPr marL="1200150" lvl="2" indent="-285750">
                  <a:buFont typeface="Arial" panose="020B0604020202020204" pitchFamily="34" charset="0"/>
                  <a:buChar char="•"/>
                </a:pPr>
                <a14:m>
                  <m:oMath xmlns:m="http://schemas.openxmlformats.org/officeDocument/2006/math">
                    <m:sSub>
                      <m:sSubPr>
                        <m:ctrlPr>
                          <a:rPr lang="en-US" sz="1400" b="0" i="1" smtClean="0">
                            <a:latin typeface="Cambria Math" panose="02040503050406030204" pitchFamily="18" charset="0"/>
                          </a:rPr>
                        </m:ctrlPr>
                      </m:sSubPr>
                      <m:e>
                        <m:r>
                          <m:rPr>
                            <m:nor/>
                          </m:rPr>
                          <a:rPr lang="el-GR" sz="1400"/>
                          <m:t>Σ</m:t>
                        </m:r>
                      </m:e>
                      <m:sub>
                        <m:r>
                          <a:rPr lang="en-US" sz="1400" b="0" i="1" smtClean="0">
                            <a:latin typeface="Cambria Math" panose="02040503050406030204" pitchFamily="18" charset="0"/>
                          </a:rPr>
                          <m:t>𝑟</m:t>
                        </m:r>
                      </m:sub>
                    </m:sSub>
                    <m:r>
                      <a:rPr lang="en-US" sz="1400" b="0" i="1" smtClean="0">
                        <a:latin typeface="Cambria Math" panose="02040503050406030204" pitchFamily="18" charset="0"/>
                      </a:rPr>
                      <m:t> </m:t>
                    </m:r>
                  </m:oMath>
                </a14:m>
                <a:r>
                  <a:rPr lang="en-US" sz="1400" dirty="0"/>
                  <a:t>: The covariance matrix of features from real images.</a:t>
                </a:r>
              </a:p>
              <a:p>
                <a:pPr marL="1200150" lvl="2" indent="-285750">
                  <a:buFont typeface="Arial" panose="020B0604020202020204" pitchFamily="34" charset="0"/>
                  <a:buChar char="•"/>
                </a:pPr>
                <a14:m>
                  <m:oMath xmlns:m="http://schemas.openxmlformats.org/officeDocument/2006/math">
                    <m:sSub>
                      <m:sSubPr>
                        <m:ctrlPr>
                          <a:rPr lang="en-US" sz="1400" i="1" smtClean="0">
                            <a:latin typeface="Cambria Math" panose="02040503050406030204" pitchFamily="18" charset="0"/>
                          </a:rPr>
                        </m:ctrlPr>
                      </m:sSubPr>
                      <m:e>
                        <m:r>
                          <m:rPr>
                            <m:nor/>
                          </m:rPr>
                          <a:rPr lang="el-GR" sz="1400"/>
                          <m:t>Σ</m:t>
                        </m:r>
                      </m:e>
                      <m:sub>
                        <m:r>
                          <a:rPr lang="en-US" sz="1400" b="0" i="1" smtClean="0">
                            <a:latin typeface="Cambria Math" panose="02040503050406030204" pitchFamily="18" charset="0"/>
                          </a:rPr>
                          <m:t>𝑔</m:t>
                        </m:r>
                      </m:sub>
                    </m:sSub>
                    <m:r>
                      <a:rPr lang="en-US" sz="1400" b="0" i="1" smtClean="0">
                        <a:latin typeface="Cambria Math" panose="02040503050406030204" pitchFamily="18" charset="0"/>
                      </a:rPr>
                      <m:t> </m:t>
                    </m:r>
                  </m:oMath>
                </a14:m>
                <a:r>
                  <a:rPr lang="en-US" sz="1400" dirty="0"/>
                  <a:t>: The covariance matrix of features from generated images.</a:t>
                </a:r>
              </a:p>
              <a:p>
                <a:pPr marL="1200150" lvl="2" indent="-28575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𝑇𝑟</m:t>
                    </m:r>
                    <m:r>
                      <a:rPr lang="en-US" sz="1400" b="0" i="1" smtClean="0">
                        <a:latin typeface="Cambria Math" panose="02040503050406030204" pitchFamily="18" charset="0"/>
                      </a:rPr>
                      <m:t> </m:t>
                    </m:r>
                  </m:oMath>
                </a14:m>
                <a:r>
                  <a:rPr lang="en-US" sz="1400" dirty="0"/>
                  <a:t>: The trace operation (sum of diagonal elements of a matrix).</a:t>
                </a:r>
              </a:p>
              <a:p>
                <a:pPr marL="742950" lvl="1" indent="-285750">
                  <a:buFont typeface="Arial" panose="020B0604020202020204" pitchFamily="34" charset="0"/>
                  <a:buChar char="•"/>
                </a:pPr>
                <a:r>
                  <a:rPr lang="en-US" sz="1400" dirty="0"/>
                  <a:t>Compares the distributions of features (means and covariances) from real and generated images using an Inception network.</a:t>
                </a:r>
              </a:p>
              <a:p>
                <a:pPr marL="742950" lvl="1" indent="-285750">
                  <a:buFont typeface="Arial" panose="020B0604020202020204" pitchFamily="34" charset="0"/>
                  <a:buChar char="•"/>
                </a:pPr>
                <a:r>
                  <a:rPr lang="en-US" sz="1400" dirty="0"/>
                  <a:t>Lower FID scores mean the generated faces are statistically closer to the real ones, capturing both quality and diversity.</a:t>
                </a:r>
              </a:p>
              <a:p>
                <a:pPr marL="742950" lvl="1" indent="-285750">
                  <a:buFont typeface="Arial" panose="020B0604020202020204" pitchFamily="34" charset="0"/>
                  <a:buChar char="•"/>
                </a:pPr>
                <a:r>
                  <a:rPr lang="en-US" sz="1400" dirty="0"/>
                  <a:t>Used to benchmark the overall realism and variety of synthetic faces created by the model.</a:t>
                </a:r>
              </a:p>
            </p:txBody>
          </p:sp>
        </mc:Choice>
        <mc:Fallback xmlns="">
          <p:sp>
            <p:nvSpPr>
              <p:cNvPr id="2" name="TextBox 1">
                <a:extLst>
                  <a:ext uri="{FF2B5EF4-FFF2-40B4-BE49-F238E27FC236}">
                    <a16:creationId xmlns:a16="http://schemas.microsoft.com/office/drawing/2014/main" id="{9006DD39-2A39-54FC-7036-89EB01077EA4}"/>
                  </a:ext>
                </a:extLst>
              </p:cNvPr>
              <p:cNvSpPr txBox="1">
                <a:spLocks noRot="1" noChangeAspect="1" noMove="1" noResize="1" noEditPoints="1" noAdjustHandles="1" noChangeArrowheads="1" noChangeShapeType="1" noTextEdit="1"/>
              </p:cNvSpPr>
              <p:nvPr/>
            </p:nvSpPr>
            <p:spPr>
              <a:xfrm>
                <a:off x="616226" y="343779"/>
                <a:ext cx="10962862" cy="5565370"/>
              </a:xfrm>
              <a:prstGeom prst="rect">
                <a:avLst/>
              </a:prstGeom>
              <a:blipFill>
                <a:blip r:embed="rId3"/>
                <a:stretch>
                  <a:fillRect l="-694" t="-455" b="-227"/>
                </a:stretch>
              </a:blipFill>
            </p:spPr>
            <p:txBody>
              <a:bodyPr/>
              <a:lstStyle/>
              <a:p>
                <a:r>
                  <a:rPr lang="en-US">
                    <a:noFill/>
                  </a:rPr>
                  <a:t> </a:t>
                </a:r>
              </a:p>
            </p:txBody>
          </p:sp>
        </mc:Fallback>
      </mc:AlternateContent>
    </p:spTree>
    <p:extLst>
      <p:ext uri="{BB962C8B-B14F-4D97-AF65-F5344CB8AC3E}">
        <p14:creationId xmlns:p14="http://schemas.microsoft.com/office/powerpoint/2010/main" val="139855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53700-CBC2-76C7-E4BF-BFBA9AEF7CEC}"/>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87B68BBA-F5B2-1983-9819-145B72A0F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74C6AB8-8A2C-8E0F-7233-138724664C0A}"/>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E668886B-3226-B134-86B5-89D1530469F0}"/>
              </a:ext>
            </a:extLst>
          </p:cNvPr>
          <p:cNvSpPr>
            <a:spLocks noGrp="1"/>
          </p:cNvSpPr>
          <p:nvPr>
            <p:ph type="sldNum" sz="quarter" idx="12"/>
          </p:nvPr>
        </p:nvSpPr>
        <p:spPr/>
        <p:txBody>
          <a:bodyPr/>
          <a:lstStyle/>
          <a:p>
            <a:fld id="{48F19E39-9933-F648-B2F3-3AC17C0DC986}" type="slidenum">
              <a:rPr lang="en-US" smtClean="0">
                <a:solidFill>
                  <a:schemeClr val="bg1"/>
                </a:solidFill>
              </a:rPr>
              <a:t>16</a:t>
            </a:fld>
            <a:endParaRPr lang="en-US" dirty="0">
              <a:solidFill>
                <a:schemeClr val="bg1"/>
              </a:solidFill>
            </a:endParaRPr>
          </a:p>
        </p:txBody>
      </p:sp>
      <p:sp>
        <p:nvSpPr>
          <p:cNvPr id="2" name="TextBox 1">
            <a:extLst>
              <a:ext uri="{FF2B5EF4-FFF2-40B4-BE49-F238E27FC236}">
                <a16:creationId xmlns:a16="http://schemas.microsoft.com/office/drawing/2014/main" id="{06ED5F62-B1F7-2B90-236A-9CED958C20F6}"/>
              </a:ext>
            </a:extLst>
          </p:cNvPr>
          <p:cNvSpPr txBox="1"/>
          <p:nvPr/>
        </p:nvSpPr>
        <p:spPr>
          <a:xfrm>
            <a:off x="616226" y="343779"/>
            <a:ext cx="10962862" cy="5878532"/>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Training</a:t>
            </a:r>
          </a:p>
          <a:p>
            <a:endParaRPr lang="en-US" sz="1600" b="1" dirty="0">
              <a:solidFill>
                <a:srgbClr val="822334"/>
              </a:solidFill>
              <a:latin typeface="Lato" panose="020F0502020204030203" pitchFamily="34" charset="77"/>
            </a:endParaRPr>
          </a:p>
          <a:p>
            <a:r>
              <a:rPr lang="en-US" sz="1400" b="1" dirty="0"/>
              <a:t>Training Procedure</a:t>
            </a:r>
            <a:r>
              <a:rPr lang="en-US" sz="1400" dirty="0"/>
              <a:t>: </a:t>
            </a:r>
            <a:endParaRPr lang="en-US" sz="1400" b="1" dirty="0">
              <a:solidFill>
                <a:srgbClr val="822334"/>
              </a:solidFill>
              <a:latin typeface="Lato" panose="020F0502020204030203" pitchFamily="34" charset="77"/>
            </a:endParaRPr>
          </a:p>
          <a:p>
            <a:pPr marL="800100" lvl="1" indent="-342900">
              <a:buFont typeface="+mj-lt"/>
              <a:buAutoNum type="arabicPeriod"/>
            </a:pPr>
            <a:r>
              <a:rPr lang="en-US" sz="1400" dirty="0"/>
              <a:t>Training used a CUDA GPU, with: </a:t>
            </a:r>
          </a:p>
          <a:p>
            <a:pPr marL="1200150" lvl="2" indent="-285750">
              <a:buFont typeface="Arial" panose="020B0604020202020204" pitchFamily="34" charset="0"/>
              <a:buChar char="•"/>
            </a:pPr>
            <a:r>
              <a:rPr lang="en-US" sz="1400" b="1" dirty="0"/>
              <a:t>6844</a:t>
            </a:r>
            <a:r>
              <a:rPr lang="en-US" sz="1400" dirty="0"/>
              <a:t> training samples, </a:t>
            </a:r>
            <a:r>
              <a:rPr lang="en-US" sz="1400" b="1" dirty="0"/>
              <a:t>1467</a:t>
            </a:r>
            <a:r>
              <a:rPr lang="en-US" sz="1400" dirty="0"/>
              <a:t> for validation, and </a:t>
            </a:r>
            <a:r>
              <a:rPr lang="en-US" sz="1400" b="1" dirty="0"/>
              <a:t>1467</a:t>
            </a:r>
            <a:r>
              <a:rPr lang="en-US" sz="1400" dirty="0"/>
              <a:t> for testing. </a:t>
            </a:r>
          </a:p>
          <a:p>
            <a:pPr marL="1200150" lvl="2" indent="-285750">
              <a:buFont typeface="Arial" panose="020B0604020202020204" pitchFamily="34" charset="0"/>
              <a:buChar char="•"/>
            </a:pPr>
            <a:r>
              <a:rPr lang="en-US" sz="1400" b="1" dirty="0"/>
              <a:t>Batch size</a:t>
            </a:r>
            <a:r>
              <a:rPr lang="en-US" sz="1400" dirty="0"/>
              <a:t> was </a:t>
            </a:r>
            <a:r>
              <a:rPr lang="en-US" sz="1400" b="1" dirty="0"/>
              <a:t>16</a:t>
            </a:r>
            <a:r>
              <a:rPr lang="en-US" sz="1400" dirty="0"/>
              <a:t>, trained for </a:t>
            </a:r>
            <a:r>
              <a:rPr lang="en-US" sz="1400" b="1" dirty="0"/>
              <a:t>20 epochs</a:t>
            </a:r>
            <a:r>
              <a:rPr lang="en-US" sz="1400" dirty="0"/>
              <a:t> with a </a:t>
            </a:r>
            <a:r>
              <a:rPr lang="en-US" sz="1400" b="1" dirty="0"/>
              <a:t>learning rate</a:t>
            </a:r>
            <a:r>
              <a:rPr lang="en-US" sz="1400" dirty="0"/>
              <a:t> of </a:t>
            </a:r>
            <a:r>
              <a:rPr lang="en-US" sz="1400" b="1" dirty="0"/>
              <a:t>2e-5</a:t>
            </a:r>
            <a:r>
              <a:rPr lang="en-US" sz="1400" dirty="0"/>
              <a:t>. </a:t>
            </a:r>
          </a:p>
          <a:p>
            <a:pPr lvl="2"/>
            <a:endParaRPr lang="en-US" sz="1400" dirty="0"/>
          </a:p>
          <a:p>
            <a:pPr marL="800100" lvl="1" indent="-342900">
              <a:buFont typeface="+mj-lt"/>
              <a:buAutoNum type="arabicPeriod"/>
            </a:pPr>
            <a:r>
              <a:rPr lang="en-US" sz="1400" dirty="0"/>
              <a:t>Both the </a:t>
            </a:r>
            <a:r>
              <a:rPr lang="en-US" sz="1400" b="1" dirty="0" err="1"/>
              <a:t>UNet</a:t>
            </a:r>
            <a:r>
              <a:rPr lang="en-US" sz="1400" dirty="0"/>
              <a:t> and </a:t>
            </a:r>
            <a:r>
              <a:rPr lang="en-US" sz="1400" b="1" dirty="0"/>
              <a:t>text encoder</a:t>
            </a:r>
            <a:r>
              <a:rPr lang="en-US" sz="1400" dirty="0"/>
              <a:t> were set to training mode at the start of every epoch.</a:t>
            </a:r>
          </a:p>
          <a:p>
            <a:pPr marL="800100" lvl="1" indent="-342900">
              <a:buFont typeface="+mj-lt"/>
              <a:buAutoNum type="arabicPeriod"/>
            </a:pPr>
            <a:r>
              <a:rPr lang="en-US" sz="1400" dirty="0"/>
              <a:t>For every batch:</a:t>
            </a:r>
          </a:p>
          <a:p>
            <a:pPr marL="1200150" lvl="2" indent="-285750">
              <a:buFont typeface="Arial" panose="020B0604020202020204" pitchFamily="34" charset="0"/>
              <a:buChar char="•"/>
            </a:pPr>
            <a:r>
              <a:rPr lang="en-US" sz="1400" dirty="0"/>
              <a:t>Images were loaded to the GPU (using float16 precision for efficiency) or CPU if GPU wasn’t available.</a:t>
            </a:r>
          </a:p>
          <a:p>
            <a:pPr marL="1200150" lvl="2" indent="-285750">
              <a:buFont typeface="Arial" panose="020B0604020202020204" pitchFamily="34" charset="0"/>
              <a:buChar char="•"/>
            </a:pPr>
            <a:r>
              <a:rPr lang="en-US" sz="1400" dirty="0"/>
              <a:t>images was </a:t>
            </a:r>
            <a:r>
              <a:rPr lang="en-US" sz="1400" b="1" dirty="0"/>
              <a:t>encoded into latent vectors by the VAE</a:t>
            </a:r>
            <a:r>
              <a:rPr lang="en-US" sz="1400" dirty="0"/>
              <a:t> (Variational Autoencoder). </a:t>
            </a:r>
          </a:p>
          <a:p>
            <a:pPr marL="1200150" lvl="2" indent="-285750">
              <a:buFont typeface="Arial" panose="020B0604020202020204" pitchFamily="34" charset="0"/>
              <a:buChar char="•"/>
            </a:pPr>
            <a:r>
              <a:rPr lang="en-US" sz="1400" dirty="0"/>
              <a:t>At a random timestep, </a:t>
            </a:r>
            <a:r>
              <a:rPr lang="en-US" sz="1400" b="1" dirty="0"/>
              <a:t>Gaussian noise</a:t>
            </a:r>
            <a:r>
              <a:rPr lang="en-US" sz="1400" dirty="0"/>
              <a:t> was added to simulate the forward diffusion.</a:t>
            </a:r>
          </a:p>
          <a:p>
            <a:pPr marL="1200150" lvl="2" indent="-285750">
              <a:buFont typeface="Arial" panose="020B0604020202020204" pitchFamily="34" charset="0"/>
              <a:buChar char="•"/>
            </a:pPr>
            <a:endParaRPr lang="en-US" sz="1400" dirty="0"/>
          </a:p>
          <a:p>
            <a:pPr marL="800100" lvl="1" indent="-342900">
              <a:buFont typeface="+mj-lt"/>
              <a:buAutoNum type="arabicPeriod"/>
            </a:pPr>
            <a:r>
              <a:rPr lang="en-US" sz="1400" dirty="0"/>
              <a:t>To train the model to handle both </a:t>
            </a:r>
            <a:r>
              <a:rPr lang="en-US" sz="1400" b="1" dirty="0"/>
              <a:t>conditional</a:t>
            </a:r>
            <a:r>
              <a:rPr lang="en-US" sz="1400" dirty="0"/>
              <a:t> (prompt-based) and </a:t>
            </a:r>
            <a:r>
              <a:rPr lang="en-US" sz="1400" b="1" dirty="0"/>
              <a:t>unconditional</a:t>
            </a:r>
            <a:r>
              <a:rPr lang="en-US" sz="1400" dirty="0"/>
              <a:t> generation: </a:t>
            </a:r>
          </a:p>
          <a:p>
            <a:pPr marL="1200150" lvl="2" indent="-285750">
              <a:buFont typeface="Arial" panose="020B0604020202020204" pitchFamily="34" charset="0"/>
              <a:buChar char="•"/>
            </a:pPr>
            <a:r>
              <a:rPr lang="en-US" sz="1400" dirty="0"/>
              <a:t>In </a:t>
            </a:r>
            <a:r>
              <a:rPr lang="en-US" sz="1400" b="1" dirty="0"/>
              <a:t>20% of cases</a:t>
            </a:r>
            <a:r>
              <a:rPr lang="en-US" sz="1400" dirty="0"/>
              <a:t>, the prompt was skipped.</a:t>
            </a:r>
          </a:p>
          <a:p>
            <a:pPr marL="1200150" lvl="2" indent="-285750">
              <a:buFont typeface="Arial" panose="020B0604020202020204" pitchFamily="34" charset="0"/>
              <a:buChar char="•"/>
            </a:pPr>
            <a:r>
              <a:rPr lang="en-US" sz="1400" dirty="0"/>
              <a:t>Otherwise, the text was tokenized, processed by the </a:t>
            </a:r>
            <a:r>
              <a:rPr lang="en-US" sz="1400" b="1" dirty="0"/>
              <a:t>text encoder</a:t>
            </a:r>
            <a:r>
              <a:rPr lang="en-US" sz="1400" dirty="0"/>
              <a:t>, and used to guide the </a:t>
            </a:r>
            <a:r>
              <a:rPr lang="en-US" sz="1400" b="1" dirty="0" err="1"/>
              <a:t>UNet</a:t>
            </a:r>
            <a:r>
              <a:rPr lang="en-US" sz="1400" dirty="0" err="1"/>
              <a:t>’s</a:t>
            </a:r>
            <a:r>
              <a:rPr lang="en-US" sz="1400" dirty="0"/>
              <a:t> noise prediction.</a:t>
            </a:r>
          </a:p>
          <a:p>
            <a:pPr marL="1200150" lvl="2" indent="-285750">
              <a:buFont typeface="Arial" panose="020B0604020202020204" pitchFamily="34" charset="0"/>
              <a:buChar char="•"/>
            </a:pPr>
            <a:endParaRPr lang="en-US" sz="1400" dirty="0"/>
          </a:p>
          <a:p>
            <a:pPr marL="800100" lvl="1" indent="-342900">
              <a:buFont typeface="+mj-lt"/>
              <a:buAutoNum type="arabicPeriod"/>
            </a:pPr>
            <a:r>
              <a:rPr lang="en-US" sz="1400" dirty="0"/>
              <a:t>The </a:t>
            </a:r>
            <a:r>
              <a:rPr lang="en-US" sz="1400" b="1" dirty="0" err="1"/>
              <a:t>UNet</a:t>
            </a:r>
            <a:r>
              <a:rPr lang="en-US" sz="1400" dirty="0"/>
              <a:t> predicted the added noise at each timestep in latent space, and this was compared to the real noise using </a:t>
            </a:r>
            <a:r>
              <a:rPr lang="en-US" sz="1400" b="1" dirty="0"/>
              <a:t>MSE loss</a:t>
            </a:r>
            <a:r>
              <a:rPr lang="en-US" sz="1400" dirty="0"/>
              <a:t>.</a:t>
            </a:r>
          </a:p>
          <a:p>
            <a:pPr marL="800100" lvl="1" indent="-342900">
              <a:buFont typeface="+mj-lt"/>
              <a:buAutoNum type="arabicPeriod"/>
            </a:pPr>
            <a:r>
              <a:rPr lang="en-US" sz="1400" dirty="0"/>
              <a:t>Before updating weights:</a:t>
            </a:r>
          </a:p>
          <a:p>
            <a:pPr marL="1200150" lvl="2" indent="-285750">
              <a:buFont typeface="Arial" panose="020B0604020202020204" pitchFamily="34" charset="0"/>
              <a:buChar char="•"/>
            </a:pPr>
            <a:r>
              <a:rPr lang="en-US" sz="1400" dirty="0"/>
              <a:t>Gradients were reset.</a:t>
            </a:r>
          </a:p>
          <a:p>
            <a:pPr marL="1200150" lvl="2" indent="-285750">
              <a:buFont typeface="Arial" panose="020B0604020202020204" pitchFamily="34" charset="0"/>
              <a:buChar char="•"/>
            </a:pPr>
            <a:r>
              <a:rPr lang="en-US" sz="1400" dirty="0"/>
              <a:t>If using </a:t>
            </a:r>
            <a:r>
              <a:rPr lang="en-US" sz="1400" b="1" dirty="0"/>
              <a:t>mixed precision</a:t>
            </a:r>
            <a:r>
              <a:rPr lang="en-US" sz="1400" dirty="0"/>
              <a:t>, the loss was scaled for stable training; otherwise, normal backpropagation was applied.</a:t>
            </a:r>
          </a:p>
          <a:p>
            <a:pPr marL="1200150" lvl="2" indent="-285750">
              <a:buFont typeface="Arial" panose="020B0604020202020204" pitchFamily="34" charset="0"/>
              <a:buChar char="•"/>
            </a:pPr>
            <a:endParaRPr lang="en-US" sz="1400" dirty="0"/>
          </a:p>
          <a:p>
            <a:pPr marL="800100" lvl="1" indent="-342900">
              <a:buFont typeface="+mj-lt"/>
              <a:buAutoNum type="arabicPeriod"/>
            </a:pPr>
            <a:r>
              <a:rPr lang="en-US" sz="1400" dirty="0"/>
              <a:t>During training:</a:t>
            </a:r>
          </a:p>
          <a:p>
            <a:pPr marL="1200150" lvl="2" indent="-285750">
              <a:buFont typeface="Arial" panose="020B0604020202020204" pitchFamily="34" charset="0"/>
              <a:buChar char="•"/>
            </a:pPr>
            <a:r>
              <a:rPr lang="en-US" sz="1400" dirty="0"/>
              <a:t>Metrics like </a:t>
            </a:r>
            <a:r>
              <a:rPr lang="en-US" sz="1400" b="1" dirty="0"/>
              <a:t>loss</a:t>
            </a:r>
            <a:r>
              <a:rPr lang="en-US" sz="1400" dirty="0"/>
              <a:t>, </a:t>
            </a:r>
            <a:r>
              <a:rPr lang="en-US" sz="1400" b="1" dirty="0"/>
              <a:t>learning rate</a:t>
            </a:r>
            <a:r>
              <a:rPr lang="en-US" sz="1400" dirty="0"/>
              <a:t>, and </a:t>
            </a:r>
            <a:r>
              <a:rPr lang="en-US" sz="1400" b="1" dirty="0"/>
              <a:t>GPU usage</a:t>
            </a:r>
            <a:r>
              <a:rPr lang="en-US" sz="1400" dirty="0"/>
              <a:t> were logged every </a:t>
            </a:r>
            <a:r>
              <a:rPr lang="en-US" sz="1400" b="1" dirty="0"/>
              <a:t>10 steps</a:t>
            </a:r>
            <a:r>
              <a:rPr lang="en-US" sz="1400" dirty="0"/>
              <a:t>.</a:t>
            </a:r>
          </a:p>
          <a:p>
            <a:pPr marL="1200150" lvl="2" indent="-285750">
              <a:buFont typeface="Arial" panose="020B0604020202020204" pitchFamily="34" charset="0"/>
              <a:buChar char="•"/>
            </a:pPr>
            <a:r>
              <a:rPr lang="en-US" sz="1400" dirty="0"/>
              <a:t>At the end of each epoch, average loss, training time, and GPU usage were saved.</a:t>
            </a:r>
          </a:p>
          <a:p>
            <a:pPr marL="1200150" lvl="2" indent="-285750">
              <a:buFont typeface="Arial" panose="020B0604020202020204" pitchFamily="34" charset="0"/>
              <a:buChar char="•"/>
            </a:pPr>
            <a:r>
              <a:rPr lang="en-US" sz="1400" dirty="0"/>
              <a:t>Regularly, </a:t>
            </a:r>
            <a:r>
              <a:rPr lang="en-US" sz="1400" b="1" dirty="0"/>
              <a:t>checkpoints</a:t>
            </a:r>
            <a:r>
              <a:rPr lang="en-US" sz="1400" dirty="0"/>
              <a:t> were saved, including the model, optimizer, and scheduler. So training could be resumed if interrupted.</a:t>
            </a:r>
          </a:p>
        </p:txBody>
      </p:sp>
    </p:spTree>
    <p:extLst>
      <p:ext uri="{BB962C8B-B14F-4D97-AF65-F5344CB8AC3E}">
        <p14:creationId xmlns:p14="http://schemas.microsoft.com/office/powerpoint/2010/main" val="313934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C8CC4-A769-C6A4-26EE-33B47E74075C}"/>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55570A52-9767-C454-6C38-2AE33D2AE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2AF7B835-E051-B729-8728-526EC5F39C07}"/>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B8F2C956-5EA7-BDFA-AB92-EE1DAF40ACC9}"/>
              </a:ext>
            </a:extLst>
          </p:cNvPr>
          <p:cNvSpPr>
            <a:spLocks noGrp="1"/>
          </p:cNvSpPr>
          <p:nvPr>
            <p:ph type="sldNum" sz="quarter" idx="12"/>
          </p:nvPr>
        </p:nvSpPr>
        <p:spPr/>
        <p:txBody>
          <a:bodyPr/>
          <a:lstStyle/>
          <a:p>
            <a:fld id="{48F19E39-9933-F648-B2F3-3AC17C0DC986}" type="slidenum">
              <a:rPr lang="en-US" smtClean="0">
                <a:solidFill>
                  <a:schemeClr val="bg1"/>
                </a:solidFill>
              </a:rPr>
              <a:t>17</a:t>
            </a:fld>
            <a:endParaRPr lang="en-US" dirty="0">
              <a:solidFill>
                <a:schemeClr val="bg1"/>
              </a:solidFill>
            </a:endParaRPr>
          </a:p>
        </p:txBody>
      </p:sp>
      <p:sp>
        <p:nvSpPr>
          <p:cNvPr id="2" name="TextBox 1">
            <a:extLst>
              <a:ext uri="{FF2B5EF4-FFF2-40B4-BE49-F238E27FC236}">
                <a16:creationId xmlns:a16="http://schemas.microsoft.com/office/drawing/2014/main" id="{8AD6F520-FF1C-15C2-ABA1-1C7B61175E15}"/>
              </a:ext>
            </a:extLst>
          </p:cNvPr>
          <p:cNvSpPr txBox="1"/>
          <p:nvPr/>
        </p:nvSpPr>
        <p:spPr>
          <a:xfrm>
            <a:off x="616226" y="343779"/>
            <a:ext cx="10962862" cy="5847755"/>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Validation and Testing</a:t>
            </a:r>
          </a:p>
          <a:p>
            <a:endParaRPr lang="en-US" sz="1600" b="1" dirty="0">
              <a:solidFill>
                <a:srgbClr val="822334"/>
              </a:solidFill>
              <a:latin typeface="Lato" panose="020F0502020204030203" pitchFamily="34" charset="77"/>
            </a:endParaRPr>
          </a:p>
          <a:p>
            <a:r>
              <a:rPr lang="en-US" sz="1400" b="1" dirty="0"/>
              <a:t>Validation</a:t>
            </a:r>
          </a:p>
          <a:p>
            <a:pPr marL="800100" lvl="1" indent="-342900">
              <a:buFont typeface="+mj-lt"/>
              <a:buAutoNum type="arabicPeriod"/>
            </a:pPr>
            <a:r>
              <a:rPr lang="en-US" sz="1400" dirty="0"/>
              <a:t>We loaded the </a:t>
            </a:r>
            <a:r>
              <a:rPr lang="en-US" sz="1400" b="1" dirty="0"/>
              <a:t>final model</a:t>
            </a:r>
            <a:r>
              <a:rPr lang="en-US" sz="1400" dirty="0"/>
              <a:t> (from the 20th checkpoint), restoring all parts: </a:t>
            </a:r>
            <a:r>
              <a:rPr lang="en-US" sz="1400" b="1" dirty="0"/>
              <a:t>VAE, </a:t>
            </a:r>
            <a:r>
              <a:rPr lang="en-US" sz="1400" b="1" dirty="0" err="1"/>
              <a:t>UNet</a:t>
            </a:r>
            <a:r>
              <a:rPr lang="en-US" sz="1400" b="1" dirty="0"/>
              <a:t>, tokenizer</a:t>
            </a:r>
            <a:r>
              <a:rPr lang="en-US" sz="1400" dirty="0"/>
              <a:t>, and </a:t>
            </a:r>
            <a:r>
              <a:rPr lang="en-US" sz="1400" b="1" dirty="0"/>
              <a:t>text encoder</a:t>
            </a:r>
            <a:r>
              <a:rPr lang="en-US" sz="1400" dirty="0"/>
              <a:t>.</a:t>
            </a:r>
          </a:p>
          <a:p>
            <a:pPr marL="800100" lvl="1" indent="-342900">
              <a:buFont typeface="+mj-lt"/>
              <a:buAutoNum type="arabicPeriod"/>
            </a:pPr>
            <a:r>
              <a:rPr lang="en-US" sz="1400" dirty="0"/>
              <a:t>The </a:t>
            </a:r>
            <a:r>
              <a:rPr lang="en-US" sz="1400" b="1" dirty="0" err="1"/>
              <a:t>UNet</a:t>
            </a:r>
            <a:r>
              <a:rPr lang="en-US" sz="1400" dirty="0"/>
              <a:t> was set to </a:t>
            </a:r>
            <a:r>
              <a:rPr lang="en-US" sz="1400" b="1" dirty="0"/>
              <a:t>evaluation mode</a:t>
            </a:r>
            <a:r>
              <a:rPr lang="en-US" sz="1400" dirty="0"/>
              <a:t> (no training updates), and folders were prepared to save outputs.</a:t>
            </a:r>
          </a:p>
          <a:p>
            <a:pPr marL="800100" lvl="1" indent="-342900">
              <a:buFont typeface="+mj-lt"/>
              <a:buAutoNum type="arabicPeriod"/>
            </a:pPr>
            <a:r>
              <a:rPr lang="en-US" sz="1400" dirty="0"/>
              <a:t>Each batch of validation images was:</a:t>
            </a:r>
          </a:p>
          <a:p>
            <a:pPr marL="1200150" lvl="2" indent="-285750">
              <a:buFont typeface="Arial" panose="020B0604020202020204" pitchFamily="34" charset="0"/>
              <a:buChar char="•"/>
            </a:pPr>
            <a:r>
              <a:rPr lang="en-US" sz="1400" dirty="0"/>
              <a:t>Encoded into latent space</a:t>
            </a:r>
          </a:p>
          <a:p>
            <a:pPr marL="1200150" lvl="2" indent="-285750">
              <a:buFont typeface="Arial" panose="020B0604020202020204" pitchFamily="34" charset="0"/>
              <a:buChar char="•"/>
            </a:pPr>
            <a:r>
              <a:rPr lang="en-US" sz="1400" dirty="0"/>
              <a:t>Reconstructed back to image form</a:t>
            </a:r>
          </a:p>
          <a:p>
            <a:pPr marL="1200150" lvl="2" indent="-285750">
              <a:buFont typeface="Arial" panose="020B0604020202020204" pitchFamily="34" charset="0"/>
              <a:buChar char="•"/>
            </a:pPr>
            <a:r>
              <a:rPr lang="en-US" sz="1400" b="1" dirty="0"/>
              <a:t>Denormalized</a:t>
            </a:r>
            <a:r>
              <a:rPr lang="en-US" sz="1400" dirty="0"/>
              <a:t> so we could visually compare them to the originals.</a:t>
            </a:r>
          </a:p>
          <a:p>
            <a:pPr marL="800100" lvl="1" indent="-342900">
              <a:buFont typeface="+mj-lt"/>
              <a:buAutoNum type="arabicPeriod"/>
            </a:pPr>
            <a:r>
              <a:rPr lang="en-US" sz="1400" dirty="0"/>
              <a:t>We measured reconstruction quality using:</a:t>
            </a:r>
          </a:p>
          <a:p>
            <a:pPr marL="1200150" lvl="2" indent="-285750">
              <a:buFont typeface="Arial" panose="020B0604020202020204" pitchFamily="34" charset="0"/>
              <a:buChar char="•"/>
            </a:pPr>
            <a:r>
              <a:rPr lang="en-US" sz="1400" b="1" dirty="0"/>
              <a:t>MSE</a:t>
            </a:r>
            <a:r>
              <a:rPr lang="en-US" sz="1400" dirty="0"/>
              <a:t> (pixel error)</a:t>
            </a:r>
          </a:p>
          <a:p>
            <a:pPr marL="1200150" lvl="2" indent="-285750">
              <a:buFont typeface="Arial" panose="020B0604020202020204" pitchFamily="34" charset="0"/>
              <a:buChar char="•"/>
            </a:pPr>
            <a:r>
              <a:rPr lang="en-US" sz="1400" b="1" dirty="0"/>
              <a:t>PSNR</a:t>
            </a:r>
            <a:r>
              <a:rPr lang="en-US" sz="1400" dirty="0"/>
              <a:t> (image clarity)</a:t>
            </a:r>
          </a:p>
          <a:p>
            <a:pPr marL="1200150" lvl="2" indent="-285750">
              <a:buFont typeface="Arial" panose="020B0604020202020204" pitchFamily="34" charset="0"/>
              <a:buChar char="•"/>
            </a:pPr>
            <a:r>
              <a:rPr lang="en-US" sz="1400" b="1" dirty="0"/>
              <a:t>SSIM</a:t>
            </a:r>
            <a:r>
              <a:rPr lang="en-US" sz="1400" dirty="0"/>
              <a:t> (visual similarity)</a:t>
            </a:r>
          </a:p>
          <a:p>
            <a:pPr marL="800100" lvl="1" indent="-342900">
              <a:buFont typeface="+mj-lt"/>
              <a:buAutoNum type="arabicPeriod"/>
            </a:pPr>
            <a:r>
              <a:rPr lang="en-US" sz="1400" dirty="0"/>
              <a:t>We also </a:t>
            </a:r>
            <a:r>
              <a:rPr lang="en-US" sz="1400" b="1" dirty="0"/>
              <a:t>generated new images from text prompts</a:t>
            </a:r>
            <a:r>
              <a:rPr lang="en-US" sz="1400" dirty="0"/>
              <a:t>, saved them, and measured their quality.</a:t>
            </a:r>
          </a:p>
          <a:p>
            <a:pPr marL="800100" lvl="1" indent="-342900">
              <a:buFont typeface="+mj-lt"/>
              <a:buAutoNum type="arabicPeriod"/>
            </a:pPr>
            <a:r>
              <a:rPr lang="en-US" sz="1400" dirty="0"/>
              <a:t>For both reconstructions and new images, we computed </a:t>
            </a:r>
            <a:r>
              <a:rPr lang="en-US" sz="1400" b="1" dirty="0"/>
              <a:t>FID</a:t>
            </a:r>
            <a:r>
              <a:rPr lang="en-US" sz="1400" dirty="0"/>
              <a:t> scores using the </a:t>
            </a:r>
            <a:r>
              <a:rPr lang="en-US" sz="1400" dirty="0" err="1"/>
              <a:t>cleanfid</a:t>
            </a:r>
            <a:r>
              <a:rPr lang="en-US" sz="1400" dirty="0"/>
              <a:t> library to compare them with real images.</a:t>
            </a:r>
          </a:p>
          <a:p>
            <a:pPr marL="800100" lvl="1" indent="-342900">
              <a:buFont typeface="+mj-lt"/>
              <a:buAutoNum type="arabicPeriod"/>
            </a:pPr>
            <a:r>
              <a:rPr lang="en-US" sz="1400" dirty="0"/>
              <a:t>All images, results, and charts were saved to check how well the model performed.</a:t>
            </a:r>
          </a:p>
          <a:p>
            <a:pPr>
              <a:buFont typeface="Arial" panose="020B0604020202020204" pitchFamily="34" charset="0"/>
              <a:buChar char="•"/>
            </a:pPr>
            <a:endParaRPr lang="en-US" sz="1400" dirty="0"/>
          </a:p>
          <a:p>
            <a:r>
              <a:rPr lang="en-US" sz="1400" b="1" dirty="0"/>
              <a:t>Testing</a:t>
            </a:r>
          </a:p>
          <a:p>
            <a:pPr marL="800100" lvl="1" indent="-342900">
              <a:buFont typeface="+mj-lt"/>
              <a:buAutoNum type="arabicPeriod"/>
            </a:pPr>
            <a:r>
              <a:rPr lang="en-US" sz="1400" dirty="0"/>
              <a:t>The </a:t>
            </a:r>
            <a:r>
              <a:rPr lang="en-US" sz="1400" b="1" dirty="0"/>
              <a:t>best model checkpoint</a:t>
            </a:r>
            <a:r>
              <a:rPr lang="en-US" sz="1400" dirty="0"/>
              <a:t> was loaded, and the full pipeline was set to evaluation mode.</a:t>
            </a:r>
          </a:p>
          <a:p>
            <a:pPr marL="800100" lvl="1" indent="-342900">
              <a:buFont typeface="+mj-lt"/>
              <a:buAutoNum type="arabicPeriod"/>
            </a:pPr>
            <a:r>
              <a:rPr lang="en-US" sz="1400" dirty="0"/>
              <a:t>For each test batch, we saved:</a:t>
            </a:r>
          </a:p>
          <a:p>
            <a:pPr marL="1200150" lvl="2" indent="-285750">
              <a:buFont typeface="Arial" panose="020B0604020202020204" pitchFamily="34" charset="0"/>
              <a:buChar char="•"/>
            </a:pPr>
            <a:r>
              <a:rPr lang="en-US" sz="1400" dirty="0"/>
              <a:t>The original images</a:t>
            </a:r>
          </a:p>
          <a:p>
            <a:pPr marL="1200150" lvl="2" indent="-285750">
              <a:buFont typeface="Arial" panose="020B0604020202020204" pitchFamily="34" charset="0"/>
              <a:buChar char="•"/>
            </a:pPr>
            <a:r>
              <a:rPr lang="en-US" sz="1400" dirty="0"/>
              <a:t>Their reconstructions</a:t>
            </a:r>
          </a:p>
          <a:p>
            <a:pPr marL="1200150" lvl="2" indent="-285750">
              <a:buFont typeface="Arial" panose="020B0604020202020204" pitchFamily="34" charset="0"/>
              <a:buChar char="•"/>
            </a:pPr>
            <a:r>
              <a:rPr lang="en-US" sz="1400" dirty="0"/>
              <a:t>New images generated from prompts</a:t>
            </a:r>
          </a:p>
          <a:p>
            <a:pPr marL="800100" lvl="1" indent="-342900">
              <a:buFont typeface="+mj-lt"/>
              <a:buAutoNum type="arabicPeriod"/>
            </a:pPr>
            <a:r>
              <a:rPr lang="en-US" sz="1400" dirty="0"/>
              <a:t>We calculated the same quality metrics: </a:t>
            </a:r>
            <a:r>
              <a:rPr lang="en-US" sz="1400" b="1" dirty="0"/>
              <a:t>MSE, PSNR, SSIM, and FID</a:t>
            </a:r>
            <a:r>
              <a:rPr lang="en-US" sz="1400" dirty="0"/>
              <a:t>.</a:t>
            </a:r>
          </a:p>
          <a:p>
            <a:pPr marL="800100" lvl="1" indent="-342900">
              <a:buFont typeface="+mj-lt"/>
              <a:buAutoNum type="arabicPeriod"/>
            </a:pPr>
            <a:r>
              <a:rPr lang="en-US" sz="1400" dirty="0"/>
              <a:t>At the end, we averaged all results to get a final summary of how well the model worked on </a:t>
            </a:r>
            <a:r>
              <a:rPr lang="en-US" sz="1400" b="1" dirty="0"/>
              <a:t>unseen test data</a:t>
            </a:r>
            <a:r>
              <a:rPr lang="en-US" sz="1400" dirty="0"/>
              <a:t>.</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99636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699EE-2A03-A1D4-8D06-EC3AA822629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3026D14-8100-0818-C5B0-18F428E27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C63DE724-5905-C2DE-8C19-4D14A626B06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67BF5F7-433F-CFD3-C1CF-ACBCC7D2875B}"/>
              </a:ext>
            </a:extLst>
          </p:cNvPr>
          <p:cNvSpPr>
            <a:spLocks noGrp="1"/>
          </p:cNvSpPr>
          <p:nvPr>
            <p:ph type="sldNum" sz="quarter" idx="12"/>
          </p:nvPr>
        </p:nvSpPr>
        <p:spPr/>
        <p:txBody>
          <a:bodyPr/>
          <a:lstStyle/>
          <a:p>
            <a:fld id="{48F19E39-9933-F648-B2F3-3AC17C0DC986}" type="slidenum">
              <a:rPr lang="en-US" smtClean="0">
                <a:solidFill>
                  <a:schemeClr val="bg1"/>
                </a:solidFill>
              </a:rPr>
              <a:t>18</a:t>
            </a:fld>
            <a:endParaRPr lang="en-US" dirty="0">
              <a:solidFill>
                <a:schemeClr val="bg1"/>
              </a:solidFill>
            </a:endParaRPr>
          </a:p>
        </p:txBody>
      </p:sp>
      <p:sp>
        <p:nvSpPr>
          <p:cNvPr id="2" name="TextBox 1">
            <a:extLst>
              <a:ext uri="{FF2B5EF4-FFF2-40B4-BE49-F238E27FC236}">
                <a16:creationId xmlns:a16="http://schemas.microsoft.com/office/drawing/2014/main" id="{F9B93895-F95C-710D-1F14-F3BB50CEA9B6}"/>
              </a:ext>
            </a:extLst>
          </p:cNvPr>
          <p:cNvSpPr txBox="1"/>
          <p:nvPr/>
        </p:nvSpPr>
        <p:spPr>
          <a:xfrm>
            <a:off x="616226" y="343779"/>
            <a:ext cx="7468519" cy="5847755"/>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Diffusion Model: Evaluation and Final Metrics</a:t>
            </a:r>
          </a:p>
          <a:p>
            <a:pPr algn="just"/>
            <a:endParaRPr lang="en-US" sz="1600" b="1" dirty="0">
              <a:solidFill>
                <a:srgbClr val="822334"/>
              </a:solidFill>
              <a:latin typeface="Lato" panose="020F0502020204030203" pitchFamily="34" charset="77"/>
            </a:endParaRPr>
          </a:p>
          <a:p>
            <a:pPr algn="just"/>
            <a:r>
              <a:rPr lang="en-US" sz="1400" b="1" dirty="0"/>
              <a:t>Training Results</a:t>
            </a:r>
          </a:p>
          <a:p>
            <a:pPr marL="742950" lvl="1" indent="-285750" algn="just">
              <a:buFont typeface="Arial" panose="020B0604020202020204" pitchFamily="34" charset="0"/>
              <a:buChar char="•"/>
            </a:pPr>
            <a:r>
              <a:rPr lang="en-US" sz="1400" dirty="0"/>
              <a:t>The model trained for </a:t>
            </a:r>
            <a:r>
              <a:rPr lang="en-US" sz="1400" b="1" dirty="0"/>
              <a:t>20 epochs</a:t>
            </a:r>
            <a:r>
              <a:rPr lang="en-US" sz="1400" dirty="0"/>
              <a:t>, each with </a:t>
            </a:r>
            <a:r>
              <a:rPr lang="en-US" sz="1400" b="1" dirty="0"/>
              <a:t>428 batches</a:t>
            </a:r>
            <a:r>
              <a:rPr lang="en-US" sz="1400" dirty="0"/>
              <a:t>.</a:t>
            </a:r>
          </a:p>
          <a:p>
            <a:pPr marL="742950" lvl="1" indent="-285750" algn="just">
              <a:buFont typeface="Arial" panose="020B0604020202020204" pitchFamily="34" charset="0"/>
              <a:buChar char="•"/>
            </a:pPr>
            <a:r>
              <a:rPr lang="en-US" sz="1400" dirty="0"/>
              <a:t>Training loss </a:t>
            </a:r>
            <a:r>
              <a:rPr lang="en-US" sz="1400" b="1" dirty="0"/>
              <a:t>steadily decreased</a:t>
            </a:r>
            <a:r>
              <a:rPr lang="en-US" sz="1400" dirty="0"/>
              <a:t>, starting at around </a:t>
            </a:r>
            <a:r>
              <a:rPr lang="en-US" sz="1400" b="1" dirty="0"/>
              <a:t>0.15</a:t>
            </a:r>
            <a:r>
              <a:rPr lang="en-US" sz="1400" dirty="0"/>
              <a:t> and ending at </a:t>
            </a:r>
            <a:r>
              <a:rPr lang="en-US" sz="1400" b="1" dirty="0"/>
              <a:t>0.0417</a:t>
            </a:r>
            <a:r>
              <a:rPr lang="en-US" sz="1400" dirty="0"/>
              <a:t>, with a final average of </a:t>
            </a:r>
            <a:r>
              <a:rPr lang="en-US" sz="1400" b="1" dirty="0"/>
              <a:t>0.1322</a:t>
            </a:r>
            <a:r>
              <a:rPr lang="en-US" sz="1400" dirty="0"/>
              <a:t>.</a:t>
            </a:r>
          </a:p>
          <a:p>
            <a:pPr marL="742950" lvl="1" indent="-285750" algn="just">
              <a:buFont typeface="Arial" panose="020B0604020202020204" pitchFamily="34" charset="0"/>
              <a:buChar char="•"/>
            </a:pPr>
            <a:r>
              <a:rPr lang="en-US" sz="1400" dirty="0"/>
              <a:t>The learning rate was fixed at </a:t>
            </a:r>
            <a:r>
              <a:rPr lang="en-US" sz="1400" b="1" dirty="0"/>
              <a:t>2e-5</a:t>
            </a:r>
            <a:r>
              <a:rPr lang="en-US" sz="1400" dirty="0"/>
              <a:t>, and peak GPU memory usage was about </a:t>
            </a:r>
            <a:r>
              <a:rPr lang="en-US" sz="1400" b="1" dirty="0"/>
              <a:t>39.5 GB</a:t>
            </a:r>
            <a:r>
              <a:rPr lang="en-US" sz="1400" dirty="0"/>
              <a:t>.</a:t>
            </a:r>
          </a:p>
          <a:p>
            <a:pPr marL="742950" lvl="1" indent="-285750" algn="just">
              <a:buFont typeface="Arial" panose="020B0604020202020204" pitchFamily="34" charset="0"/>
              <a:buChar char="•"/>
            </a:pPr>
            <a:r>
              <a:rPr lang="en-US" sz="1400" dirty="0"/>
              <a:t>Each epoch took ~3 minutes; full training lasted about </a:t>
            </a:r>
            <a:r>
              <a:rPr lang="en-US" sz="1400" b="1" dirty="0"/>
              <a:t>1 hour</a:t>
            </a:r>
            <a:r>
              <a:rPr lang="en-US" sz="1400" dirty="0"/>
              <a:t>.</a:t>
            </a:r>
          </a:p>
          <a:p>
            <a:pPr marL="742950" lvl="1" indent="-285750" algn="just">
              <a:buFont typeface="Arial" panose="020B0604020202020204" pitchFamily="34" charset="0"/>
              <a:buChar char="•"/>
            </a:pPr>
            <a:r>
              <a:rPr lang="en-US" sz="1400" dirty="0"/>
              <a:t>Loss curves showed smooth and stable improvement.</a:t>
            </a:r>
          </a:p>
          <a:p>
            <a:pPr marL="285750" indent="-285750" algn="just">
              <a:buFont typeface="Arial" panose="020B0604020202020204" pitchFamily="34" charset="0"/>
              <a:buChar char="•"/>
            </a:pPr>
            <a:endParaRPr lang="en-US" sz="1400" dirty="0"/>
          </a:p>
          <a:p>
            <a:pPr algn="just"/>
            <a:r>
              <a:rPr lang="en-US" sz="1400" b="1" dirty="0"/>
              <a:t>Validation Results</a:t>
            </a:r>
          </a:p>
          <a:p>
            <a:pPr marL="742950" lvl="1" indent="-285750" algn="just">
              <a:buFont typeface="Arial" panose="020B0604020202020204" pitchFamily="34" charset="0"/>
              <a:buChar char="•"/>
            </a:pPr>
            <a:r>
              <a:rPr lang="en-US" sz="1400" dirty="0"/>
              <a:t>Used the </a:t>
            </a:r>
            <a:r>
              <a:rPr lang="en-US" sz="1400" b="1" dirty="0"/>
              <a:t>final model (epoch 20)</a:t>
            </a:r>
            <a:r>
              <a:rPr lang="en-US" sz="1400" dirty="0"/>
              <a:t> to evaluate </a:t>
            </a:r>
            <a:r>
              <a:rPr lang="en-US" sz="1400" b="1" dirty="0"/>
              <a:t>1,467 validation images</a:t>
            </a:r>
            <a:r>
              <a:rPr lang="en-US" sz="1400" dirty="0"/>
              <a:t>.</a:t>
            </a:r>
          </a:p>
          <a:p>
            <a:pPr marL="742950" lvl="1" indent="-285750" algn="just">
              <a:buFont typeface="Arial" panose="020B0604020202020204" pitchFamily="34" charset="0"/>
              <a:buChar char="•"/>
            </a:pPr>
            <a:r>
              <a:rPr lang="en-US" sz="1400" dirty="0"/>
              <a:t>Reconstruction loss (MSE) was very low: </a:t>
            </a:r>
            <a:r>
              <a:rPr lang="en-US" sz="1400" b="1" dirty="0"/>
              <a:t>0.0011</a:t>
            </a:r>
            <a:r>
              <a:rPr lang="en-US" sz="1400" dirty="0"/>
              <a:t>.</a:t>
            </a:r>
          </a:p>
          <a:p>
            <a:pPr marL="742950" lvl="1" indent="-285750" algn="just">
              <a:buFont typeface="Arial" panose="020B0604020202020204" pitchFamily="34" charset="0"/>
              <a:buChar char="•"/>
            </a:pPr>
            <a:r>
              <a:rPr lang="en-US" sz="1400" dirty="0"/>
              <a:t>Image quality scores were high: </a:t>
            </a:r>
            <a:r>
              <a:rPr lang="en-US" sz="1400" b="1" dirty="0"/>
              <a:t>PSNR 36.29</a:t>
            </a:r>
            <a:r>
              <a:rPr lang="en-US" sz="1400" dirty="0"/>
              <a:t>, </a:t>
            </a:r>
            <a:r>
              <a:rPr lang="en-US" sz="1400" b="1" dirty="0"/>
              <a:t>SSIM 0.9561</a:t>
            </a:r>
            <a:r>
              <a:rPr lang="en-US" sz="1400" dirty="0"/>
              <a:t> (very similar to original faces).</a:t>
            </a:r>
          </a:p>
          <a:p>
            <a:pPr marL="742950" lvl="1" indent="-285750" algn="just">
              <a:buFont typeface="Arial" panose="020B0604020202020204" pitchFamily="34" charset="0"/>
              <a:buChar char="•"/>
            </a:pPr>
            <a:r>
              <a:rPr lang="en-US" sz="1400" dirty="0"/>
              <a:t>FID scores:</a:t>
            </a:r>
          </a:p>
          <a:p>
            <a:pPr marL="1200150" lvl="2" indent="-285750" algn="just">
              <a:buFont typeface="Arial" panose="020B0604020202020204" pitchFamily="34" charset="0"/>
              <a:buChar char="•"/>
            </a:pPr>
            <a:r>
              <a:rPr lang="en-US" sz="1400" b="1" dirty="0"/>
              <a:t>30.85</a:t>
            </a:r>
            <a:r>
              <a:rPr lang="en-US" sz="1400" dirty="0"/>
              <a:t> for reconstructions (VAE)</a:t>
            </a:r>
          </a:p>
          <a:p>
            <a:pPr marL="1200150" lvl="2" indent="-285750" algn="just">
              <a:buFont typeface="Arial" panose="020B0604020202020204" pitchFamily="34" charset="0"/>
              <a:buChar char="•"/>
            </a:pPr>
            <a:r>
              <a:rPr lang="en-US" sz="1400" b="1" dirty="0"/>
              <a:t>104.35</a:t>
            </a:r>
            <a:r>
              <a:rPr lang="en-US" sz="1400" dirty="0"/>
              <a:t> for new generations (DDPM)</a:t>
            </a:r>
          </a:p>
          <a:p>
            <a:pPr marL="742950" lvl="1" indent="-285750" algn="just">
              <a:buFont typeface="Arial" panose="020B0604020202020204" pitchFamily="34" charset="0"/>
              <a:buChar char="•"/>
            </a:pPr>
            <a:r>
              <a:rPr lang="en-US" sz="1400" dirty="0"/>
              <a:t>Results show the model </a:t>
            </a:r>
            <a:r>
              <a:rPr lang="en-US" sz="1400" b="1" dirty="0"/>
              <a:t>reconstructs faces very accurately</a:t>
            </a:r>
            <a:r>
              <a:rPr lang="en-US" sz="1400" dirty="0"/>
              <a:t>, and </a:t>
            </a:r>
            <a:r>
              <a:rPr lang="en-US" sz="1400" b="1" dirty="0"/>
              <a:t>generates new faces decently</a:t>
            </a:r>
            <a:r>
              <a:rPr lang="en-US" sz="1400" dirty="0"/>
              <a:t>, with some room for realism improvement.</a:t>
            </a:r>
          </a:p>
          <a:p>
            <a:pPr algn="just"/>
            <a:endParaRPr lang="en-US" sz="1400" b="1" dirty="0"/>
          </a:p>
          <a:p>
            <a:pPr algn="just"/>
            <a:r>
              <a:rPr lang="en-US" sz="1400" b="1" dirty="0"/>
              <a:t>Test Results</a:t>
            </a:r>
          </a:p>
          <a:p>
            <a:pPr marL="742950" lvl="1" indent="-285750" algn="just">
              <a:buFont typeface="Arial" panose="020B0604020202020204" pitchFamily="34" charset="0"/>
              <a:buChar char="•"/>
            </a:pPr>
            <a:r>
              <a:rPr lang="en-US" sz="1400" dirty="0"/>
              <a:t>On </a:t>
            </a:r>
            <a:r>
              <a:rPr lang="en-US" sz="1400" b="1" dirty="0"/>
              <a:t>unseen test images</a:t>
            </a:r>
            <a:r>
              <a:rPr lang="en-US" sz="1400" dirty="0"/>
              <a:t> (1,467 samples), the model performed consistently</a:t>
            </a:r>
          </a:p>
          <a:p>
            <a:pPr marL="742950" lvl="1" indent="-285750" algn="just">
              <a:buFont typeface="Arial" panose="020B0604020202020204" pitchFamily="34" charset="0"/>
              <a:buChar char="•"/>
            </a:pPr>
            <a:r>
              <a:rPr lang="en-US" sz="1400" dirty="0"/>
              <a:t>FID scores were also close to validation, Confirming the model </a:t>
            </a:r>
            <a:r>
              <a:rPr lang="en-US" sz="1400" b="1" dirty="0"/>
              <a:t>generalizes well</a:t>
            </a:r>
            <a:r>
              <a:rPr lang="en-US" sz="1400" dirty="0"/>
              <a:t> and maintains strong performance on new data.</a:t>
            </a:r>
          </a:p>
          <a:p>
            <a:pPr marL="1200150" lvl="2" indent="-285750" algn="just">
              <a:buFont typeface="Arial" panose="020B0604020202020204" pitchFamily="34" charset="0"/>
              <a:buChar char="•"/>
            </a:pPr>
            <a:r>
              <a:rPr lang="en-US" sz="1400" b="1" dirty="0"/>
              <a:t>32.67</a:t>
            </a:r>
            <a:r>
              <a:rPr lang="en-US" sz="1400" dirty="0"/>
              <a:t> for reconstructions (VAE)</a:t>
            </a:r>
          </a:p>
          <a:p>
            <a:pPr marL="1200150" lvl="2" indent="-285750" algn="just">
              <a:buFont typeface="Arial" panose="020B0604020202020204" pitchFamily="34" charset="0"/>
              <a:buChar char="•"/>
            </a:pPr>
            <a:r>
              <a:rPr lang="en-US" sz="1400" b="1" dirty="0"/>
              <a:t>102.86</a:t>
            </a:r>
            <a:r>
              <a:rPr lang="en-US" sz="1400" dirty="0"/>
              <a:t> for new generations (DDPM)</a:t>
            </a:r>
          </a:p>
        </p:txBody>
      </p:sp>
      <p:graphicFrame>
        <p:nvGraphicFramePr>
          <p:cNvPr id="6" name="Table 5">
            <a:extLst>
              <a:ext uri="{FF2B5EF4-FFF2-40B4-BE49-F238E27FC236}">
                <a16:creationId xmlns:a16="http://schemas.microsoft.com/office/drawing/2014/main" id="{450CBC7E-60B6-69E9-D072-48BF4569B862}"/>
              </a:ext>
            </a:extLst>
          </p:cNvPr>
          <p:cNvGraphicFramePr>
            <a:graphicFrameLocks noGrp="1"/>
          </p:cNvGraphicFramePr>
          <p:nvPr>
            <p:extLst>
              <p:ext uri="{D42A27DB-BD31-4B8C-83A1-F6EECF244321}">
                <p14:modId xmlns:p14="http://schemas.microsoft.com/office/powerpoint/2010/main" val="3572037552"/>
              </p:ext>
            </p:extLst>
          </p:nvPr>
        </p:nvGraphicFramePr>
        <p:xfrm>
          <a:off x="8335222" y="1170431"/>
          <a:ext cx="3566160" cy="4226033"/>
        </p:xfrm>
        <a:graphic>
          <a:graphicData uri="http://schemas.openxmlformats.org/drawingml/2006/table">
            <a:tbl>
              <a:tblPr firstCol="1">
                <a:tableStyleId>{69C7853C-536D-4A76-A0AE-DD22124D55A5}</a:tableStyleId>
              </a:tblPr>
              <a:tblGrid>
                <a:gridCol w="1188720">
                  <a:extLst>
                    <a:ext uri="{9D8B030D-6E8A-4147-A177-3AD203B41FA5}">
                      <a16:colId xmlns:a16="http://schemas.microsoft.com/office/drawing/2014/main" val="4030121471"/>
                    </a:ext>
                  </a:extLst>
                </a:gridCol>
                <a:gridCol w="1188720">
                  <a:extLst>
                    <a:ext uri="{9D8B030D-6E8A-4147-A177-3AD203B41FA5}">
                      <a16:colId xmlns:a16="http://schemas.microsoft.com/office/drawing/2014/main" val="574346437"/>
                    </a:ext>
                  </a:extLst>
                </a:gridCol>
                <a:gridCol w="1188720">
                  <a:extLst>
                    <a:ext uri="{9D8B030D-6E8A-4147-A177-3AD203B41FA5}">
                      <a16:colId xmlns:a16="http://schemas.microsoft.com/office/drawing/2014/main" val="3301689761"/>
                    </a:ext>
                  </a:extLst>
                </a:gridCol>
              </a:tblGrid>
              <a:tr h="306323">
                <a:tc>
                  <a:txBody>
                    <a:bodyPr/>
                    <a:lstStyle/>
                    <a:p>
                      <a:r>
                        <a:rPr lang="en-US" sz="1500" b="1" dirty="0"/>
                        <a:t>Category</a:t>
                      </a:r>
                      <a:endParaRPr lang="en-US" sz="1500" dirty="0"/>
                    </a:p>
                  </a:txBody>
                  <a:tcPr marL="77702" marR="77702" marT="38851" marB="38851" anchor="ctr"/>
                </a:tc>
                <a:tc>
                  <a:txBody>
                    <a:bodyPr/>
                    <a:lstStyle/>
                    <a:p>
                      <a:r>
                        <a:rPr lang="en-US" sz="1500" b="1"/>
                        <a:t>Metric</a:t>
                      </a:r>
                      <a:endParaRPr lang="en-US" sz="1500"/>
                    </a:p>
                  </a:txBody>
                  <a:tcPr marL="77702" marR="77702" marT="38851" marB="38851" anchor="ctr"/>
                </a:tc>
                <a:tc>
                  <a:txBody>
                    <a:bodyPr/>
                    <a:lstStyle/>
                    <a:p>
                      <a:r>
                        <a:rPr lang="en-US" sz="1500" b="1" dirty="0"/>
                        <a:t>Value</a:t>
                      </a:r>
                      <a:endParaRPr lang="en-US" sz="1500" dirty="0"/>
                    </a:p>
                  </a:txBody>
                  <a:tcPr marL="77702" marR="77702" marT="38851" marB="38851" anchor="ctr"/>
                </a:tc>
                <a:extLst>
                  <a:ext uri="{0D108BD9-81ED-4DB2-BD59-A6C34878D82A}">
                    <a16:rowId xmlns:a16="http://schemas.microsoft.com/office/drawing/2014/main" val="3584300408"/>
                  </a:ext>
                </a:extLst>
              </a:tr>
              <a:tr h="306323">
                <a:tc>
                  <a:txBody>
                    <a:bodyPr/>
                    <a:lstStyle/>
                    <a:p>
                      <a:r>
                        <a:rPr lang="en-US" sz="1500" b="1"/>
                        <a:t>Training</a:t>
                      </a:r>
                      <a:endParaRPr lang="en-US" sz="1500"/>
                    </a:p>
                  </a:txBody>
                  <a:tcPr marL="77702" marR="77702" marT="38851" marB="38851" anchor="ctr"/>
                </a:tc>
                <a:tc>
                  <a:txBody>
                    <a:bodyPr/>
                    <a:lstStyle/>
                    <a:p>
                      <a:r>
                        <a:rPr lang="en-US" sz="1500" dirty="0"/>
                        <a:t>MSE</a:t>
                      </a:r>
                    </a:p>
                  </a:txBody>
                  <a:tcPr marL="77702" marR="77702" marT="38851" marB="3885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0.1322</a:t>
                      </a:r>
                    </a:p>
                  </a:txBody>
                  <a:tcPr marL="77702" marR="77702" marT="38851" marB="38851" anchor="ctr"/>
                </a:tc>
                <a:extLst>
                  <a:ext uri="{0D108BD9-81ED-4DB2-BD59-A6C34878D82A}">
                    <a16:rowId xmlns:a16="http://schemas.microsoft.com/office/drawing/2014/main" val="810887796"/>
                  </a:ext>
                </a:extLst>
              </a:tr>
              <a:tr h="534938">
                <a:tc>
                  <a:txBody>
                    <a:bodyPr/>
                    <a:lstStyle/>
                    <a:p>
                      <a:endParaRPr lang="en-US" sz="1500" dirty="0"/>
                    </a:p>
                  </a:txBody>
                  <a:tcPr marL="77702" marR="77702" marT="38851" marB="38851" anchor="ctr"/>
                </a:tc>
                <a:tc>
                  <a:txBody>
                    <a:bodyPr/>
                    <a:lstStyle/>
                    <a:p>
                      <a:r>
                        <a:rPr lang="en-US" sz="1500" dirty="0"/>
                        <a:t>Learning Rate</a:t>
                      </a:r>
                    </a:p>
                  </a:txBody>
                  <a:tcPr marL="77702" marR="77702" marT="38851" marB="38851" anchor="ctr"/>
                </a:tc>
                <a:tc>
                  <a:txBody>
                    <a:bodyPr/>
                    <a:lstStyle/>
                    <a:p>
                      <a:r>
                        <a:rPr lang="en-US" sz="1500"/>
                        <a:t>2e-05</a:t>
                      </a:r>
                    </a:p>
                  </a:txBody>
                  <a:tcPr marL="77702" marR="77702" marT="38851" marB="38851" anchor="ctr"/>
                </a:tc>
                <a:extLst>
                  <a:ext uri="{0D108BD9-81ED-4DB2-BD59-A6C34878D82A}">
                    <a16:rowId xmlns:a16="http://schemas.microsoft.com/office/drawing/2014/main" val="2863205613"/>
                  </a:ext>
                </a:extLst>
              </a:tr>
              <a:tr h="306323">
                <a:tc>
                  <a:txBody>
                    <a:bodyPr/>
                    <a:lstStyle/>
                    <a:p>
                      <a:r>
                        <a:rPr lang="en-US" sz="1500" b="1"/>
                        <a:t>Validation</a:t>
                      </a:r>
                      <a:endParaRPr lang="en-US" sz="1500"/>
                    </a:p>
                  </a:txBody>
                  <a:tcPr marL="77702" marR="77702" marT="38851" marB="38851" anchor="ctr"/>
                </a:tc>
                <a:tc>
                  <a:txBody>
                    <a:bodyPr/>
                    <a:lstStyle/>
                    <a:p>
                      <a:r>
                        <a:rPr lang="en-US" sz="1500" dirty="0"/>
                        <a:t>MSE</a:t>
                      </a:r>
                    </a:p>
                  </a:txBody>
                  <a:tcPr marL="77702" marR="77702" marT="38851" marB="38851" anchor="ctr"/>
                </a:tc>
                <a:tc>
                  <a:txBody>
                    <a:bodyPr/>
                    <a:lstStyle/>
                    <a:p>
                      <a:r>
                        <a:rPr lang="en-US" sz="1600" b="0" dirty="0"/>
                        <a:t>0.0011</a:t>
                      </a:r>
                      <a:endParaRPr lang="en-US" sz="1500" b="0" dirty="0"/>
                    </a:p>
                  </a:txBody>
                  <a:tcPr marL="77702" marR="77702" marT="38851" marB="38851" anchor="ctr"/>
                </a:tc>
                <a:extLst>
                  <a:ext uri="{0D108BD9-81ED-4DB2-BD59-A6C34878D82A}">
                    <a16:rowId xmlns:a16="http://schemas.microsoft.com/office/drawing/2014/main" val="1413094297"/>
                  </a:ext>
                </a:extLst>
              </a:tr>
              <a:tr h="306323">
                <a:tc>
                  <a:txBody>
                    <a:bodyPr/>
                    <a:lstStyle/>
                    <a:p>
                      <a:endParaRPr lang="en-US" sz="1500"/>
                    </a:p>
                  </a:txBody>
                  <a:tcPr marL="77702" marR="77702" marT="38851" marB="38851" anchor="ctr"/>
                </a:tc>
                <a:tc>
                  <a:txBody>
                    <a:bodyPr/>
                    <a:lstStyle/>
                    <a:p>
                      <a:r>
                        <a:rPr lang="en-US" sz="1500" dirty="0"/>
                        <a:t>PSNR</a:t>
                      </a:r>
                    </a:p>
                  </a:txBody>
                  <a:tcPr marL="77702" marR="77702" marT="38851" marB="38851" anchor="ctr"/>
                </a:tc>
                <a:tc>
                  <a:txBody>
                    <a:bodyPr/>
                    <a:lstStyle/>
                    <a:p>
                      <a:r>
                        <a:rPr lang="en-US" sz="1500"/>
                        <a:t>36.29</a:t>
                      </a:r>
                    </a:p>
                  </a:txBody>
                  <a:tcPr marL="77702" marR="77702" marT="38851" marB="38851" anchor="ctr"/>
                </a:tc>
                <a:extLst>
                  <a:ext uri="{0D108BD9-81ED-4DB2-BD59-A6C34878D82A}">
                    <a16:rowId xmlns:a16="http://schemas.microsoft.com/office/drawing/2014/main" val="1243154164"/>
                  </a:ext>
                </a:extLst>
              </a:tr>
              <a:tr h="306323">
                <a:tc>
                  <a:txBody>
                    <a:bodyPr/>
                    <a:lstStyle/>
                    <a:p>
                      <a:endParaRPr lang="en-US" sz="1500"/>
                    </a:p>
                  </a:txBody>
                  <a:tcPr marL="77702" marR="77702" marT="38851" marB="38851" anchor="ctr"/>
                </a:tc>
                <a:tc>
                  <a:txBody>
                    <a:bodyPr/>
                    <a:lstStyle/>
                    <a:p>
                      <a:r>
                        <a:rPr lang="en-US" sz="1500"/>
                        <a:t>SSIM</a:t>
                      </a:r>
                    </a:p>
                  </a:txBody>
                  <a:tcPr marL="77702" marR="77702" marT="38851" marB="38851" anchor="ctr"/>
                </a:tc>
                <a:tc>
                  <a:txBody>
                    <a:bodyPr/>
                    <a:lstStyle/>
                    <a:p>
                      <a:r>
                        <a:rPr lang="en-US" sz="1500"/>
                        <a:t>0.96</a:t>
                      </a:r>
                    </a:p>
                  </a:txBody>
                  <a:tcPr marL="77702" marR="77702" marT="38851" marB="38851" anchor="ctr"/>
                </a:tc>
                <a:extLst>
                  <a:ext uri="{0D108BD9-81ED-4DB2-BD59-A6C34878D82A}">
                    <a16:rowId xmlns:a16="http://schemas.microsoft.com/office/drawing/2014/main" val="888675750"/>
                  </a:ext>
                </a:extLst>
              </a:tr>
              <a:tr h="306323">
                <a:tc>
                  <a:txBody>
                    <a:bodyPr/>
                    <a:lstStyle/>
                    <a:p>
                      <a:endParaRPr lang="en-US" sz="1500"/>
                    </a:p>
                  </a:txBody>
                  <a:tcPr marL="77702" marR="77702" marT="38851" marB="38851" anchor="ctr"/>
                </a:tc>
                <a:tc>
                  <a:txBody>
                    <a:bodyPr/>
                    <a:lstStyle/>
                    <a:p>
                      <a:r>
                        <a:rPr lang="en-US" sz="1500"/>
                        <a:t>FID (VAE)</a:t>
                      </a:r>
                    </a:p>
                  </a:txBody>
                  <a:tcPr marL="77702" marR="77702" marT="38851" marB="38851" anchor="ctr"/>
                </a:tc>
                <a:tc>
                  <a:txBody>
                    <a:bodyPr/>
                    <a:lstStyle/>
                    <a:p>
                      <a:r>
                        <a:rPr lang="en-US" sz="1500"/>
                        <a:t>30.85</a:t>
                      </a:r>
                    </a:p>
                  </a:txBody>
                  <a:tcPr marL="77702" marR="77702" marT="38851" marB="38851" anchor="ctr"/>
                </a:tc>
                <a:extLst>
                  <a:ext uri="{0D108BD9-81ED-4DB2-BD59-A6C34878D82A}">
                    <a16:rowId xmlns:a16="http://schemas.microsoft.com/office/drawing/2014/main" val="59539460"/>
                  </a:ext>
                </a:extLst>
              </a:tr>
              <a:tr h="306323">
                <a:tc>
                  <a:txBody>
                    <a:bodyPr/>
                    <a:lstStyle/>
                    <a:p>
                      <a:endParaRPr lang="en-US" sz="1500"/>
                    </a:p>
                  </a:txBody>
                  <a:tcPr marL="77702" marR="77702" marT="38851" marB="38851" anchor="ctr"/>
                </a:tc>
                <a:tc>
                  <a:txBody>
                    <a:bodyPr/>
                    <a:lstStyle/>
                    <a:p>
                      <a:r>
                        <a:rPr lang="en-US" sz="1500"/>
                        <a:t>FID (DDPM)</a:t>
                      </a:r>
                    </a:p>
                  </a:txBody>
                  <a:tcPr marL="77702" marR="77702" marT="38851" marB="38851" anchor="ctr"/>
                </a:tc>
                <a:tc>
                  <a:txBody>
                    <a:bodyPr/>
                    <a:lstStyle/>
                    <a:p>
                      <a:r>
                        <a:rPr lang="en-US" sz="1500"/>
                        <a:t>104.35</a:t>
                      </a:r>
                    </a:p>
                  </a:txBody>
                  <a:tcPr marL="77702" marR="77702" marT="38851" marB="38851" anchor="ctr"/>
                </a:tc>
                <a:extLst>
                  <a:ext uri="{0D108BD9-81ED-4DB2-BD59-A6C34878D82A}">
                    <a16:rowId xmlns:a16="http://schemas.microsoft.com/office/drawing/2014/main" val="1379143953"/>
                  </a:ext>
                </a:extLst>
              </a:tr>
              <a:tr h="306323">
                <a:tc>
                  <a:txBody>
                    <a:bodyPr/>
                    <a:lstStyle/>
                    <a:p>
                      <a:r>
                        <a:rPr lang="en-US" sz="1500" b="1" dirty="0"/>
                        <a:t>Testing</a:t>
                      </a:r>
                      <a:endParaRPr lang="en-US" sz="1500" dirty="0"/>
                    </a:p>
                  </a:txBody>
                  <a:tcPr marL="77702" marR="77702" marT="38851" marB="38851" anchor="ctr"/>
                </a:tc>
                <a:tc>
                  <a:txBody>
                    <a:bodyPr/>
                    <a:lstStyle/>
                    <a:p>
                      <a:r>
                        <a:rPr lang="en-US" sz="1500" dirty="0"/>
                        <a:t>MSE</a:t>
                      </a:r>
                    </a:p>
                  </a:txBody>
                  <a:tcPr marL="77702" marR="77702" marT="38851" marB="38851"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0.0010</a:t>
                      </a:r>
                    </a:p>
                  </a:txBody>
                  <a:tcPr marL="77702" marR="77702" marT="38851" marB="38851" anchor="ctr"/>
                </a:tc>
                <a:extLst>
                  <a:ext uri="{0D108BD9-81ED-4DB2-BD59-A6C34878D82A}">
                    <a16:rowId xmlns:a16="http://schemas.microsoft.com/office/drawing/2014/main" val="1914239395"/>
                  </a:ext>
                </a:extLst>
              </a:tr>
              <a:tr h="306323">
                <a:tc>
                  <a:txBody>
                    <a:bodyPr/>
                    <a:lstStyle/>
                    <a:p>
                      <a:endParaRPr lang="en-US" sz="1500" dirty="0"/>
                    </a:p>
                  </a:txBody>
                  <a:tcPr marL="77702" marR="77702" marT="38851" marB="38851" anchor="ctr"/>
                </a:tc>
                <a:tc>
                  <a:txBody>
                    <a:bodyPr/>
                    <a:lstStyle/>
                    <a:p>
                      <a:r>
                        <a:rPr lang="en-US" sz="1500"/>
                        <a:t>PSNR</a:t>
                      </a:r>
                    </a:p>
                  </a:txBody>
                  <a:tcPr marL="77702" marR="77702" marT="38851" marB="38851" anchor="ctr"/>
                </a:tc>
                <a:tc>
                  <a:txBody>
                    <a:bodyPr/>
                    <a:lstStyle/>
                    <a:p>
                      <a:r>
                        <a:rPr lang="en-US" sz="1500"/>
                        <a:t>36.29</a:t>
                      </a:r>
                    </a:p>
                  </a:txBody>
                  <a:tcPr marL="77702" marR="77702" marT="38851" marB="38851" anchor="ctr"/>
                </a:tc>
                <a:extLst>
                  <a:ext uri="{0D108BD9-81ED-4DB2-BD59-A6C34878D82A}">
                    <a16:rowId xmlns:a16="http://schemas.microsoft.com/office/drawing/2014/main" val="1992545715"/>
                  </a:ext>
                </a:extLst>
              </a:tr>
              <a:tr h="306323">
                <a:tc>
                  <a:txBody>
                    <a:bodyPr/>
                    <a:lstStyle/>
                    <a:p>
                      <a:endParaRPr lang="en-US" sz="1500"/>
                    </a:p>
                  </a:txBody>
                  <a:tcPr marL="77702" marR="77702" marT="38851" marB="38851" anchor="ctr"/>
                </a:tc>
                <a:tc>
                  <a:txBody>
                    <a:bodyPr/>
                    <a:lstStyle/>
                    <a:p>
                      <a:r>
                        <a:rPr lang="en-US" sz="1500"/>
                        <a:t>SSIM</a:t>
                      </a:r>
                    </a:p>
                  </a:txBody>
                  <a:tcPr marL="77702" marR="77702" marT="38851" marB="38851" anchor="ctr"/>
                </a:tc>
                <a:tc>
                  <a:txBody>
                    <a:bodyPr/>
                    <a:lstStyle/>
                    <a:p>
                      <a:r>
                        <a:rPr lang="en-US" sz="1500"/>
                        <a:t>0.96</a:t>
                      </a:r>
                    </a:p>
                  </a:txBody>
                  <a:tcPr marL="77702" marR="77702" marT="38851" marB="38851" anchor="ctr"/>
                </a:tc>
                <a:extLst>
                  <a:ext uri="{0D108BD9-81ED-4DB2-BD59-A6C34878D82A}">
                    <a16:rowId xmlns:a16="http://schemas.microsoft.com/office/drawing/2014/main" val="1915360942"/>
                  </a:ext>
                </a:extLst>
              </a:tr>
              <a:tr h="306323">
                <a:tc>
                  <a:txBody>
                    <a:bodyPr/>
                    <a:lstStyle/>
                    <a:p>
                      <a:endParaRPr lang="en-US" sz="1500"/>
                    </a:p>
                  </a:txBody>
                  <a:tcPr marL="77702" marR="77702" marT="38851" marB="38851" anchor="ctr"/>
                </a:tc>
                <a:tc>
                  <a:txBody>
                    <a:bodyPr/>
                    <a:lstStyle/>
                    <a:p>
                      <a:r>
                        <a:rPr lang="en-US" sz="1500"/>
                        <a:t>FID (VAE)</a:t>
                      </a:r>
                    </a:p>
                  </a:txBody>
                  <a:tcPr marL="77702" marR="77702" marT="38851" marB="38851" anchor="ctr"/>
                </a:tc>
                <a:tc>
                  <a:txBody>
                    <a:bodyPr/>
                    <a:lstStyle/>
                    <a:p>
                      <a:r>
                        <a:rPr lang="en-US" sz="1500"/>
                        <a:t>32.67</a:t>
                      </a:r>
                    </a:p>
                  </a:txBody>
                  <a:tcPr marL="77702" marR="77702" marT="38851" marB="38851" anchor="ctr"/>
                </a:tc>
                <a:extLst>
                  <a:ext uri="{0D108BD9-81ED-4DB2-BD59-A6C34878D82A}">
                    <a16:rowId xmlns:a16="http://schemas.microsoft.com/office/drawing/2014/main" val="352362744"/>
                  </a:ext>
                </a:extLst>
              </a:tr>
              <a:tr h="306323">
                <a:tc>
                  <a:txBody>
                    <a:bodyPr/>
                    <a:lstStyle/>
                    <a:p>
                      <a:endParaRPr lang="en-US" sz="1500"/>
                    </a:p>
                  </a:txBody>
                  <a:tcPr marL="77702" marR="77702" marT="38851" marB="38851" anchor="ctr"/>
                </a:tc>
                <a:tc>
                  <a:txBody>
                    <a:bodyPr/>
                    <a:lstStyle/>
                    <a:p>
                      <a:r>
                        <a:rPr lang="en-US" sz="1500"/>
                        <a:t>FID (DDPM)</a:t>
                      </a:r>
                    </a:p>
                  </a:txBody>
                  <a:tcPr marL="77702" marR="77702" marT="38851" marB="38851" anchor="ctr"/>
                </a:tc>
                <a:tc>
                  <a:txBody>
                    <a:bodyPr/>
                    <a:lstStyle/>
                    <a:p>
                      <a:r>
                        <a:rPr lang="en-US" sz="1500" dirty="0"/>
                        <a:t>102.86</a:t>
                      </a:r>
                    </a:p>
                  </a:txBody>
                  <a:tcPr marL="77702" marR="77702" marT="38851" marB="38851" anchor="ctr"/>
                </a:tc>
                <a:extLst>
                  <a:ext uri="{0D108BD9-81ED-4DB2-BD59-A6C34878D82A}">
                    <a16:rowId xmlns:a16="http://schemas.microsoft.com/office/drawing/2014/main" val="2363946029"/>
                  </a:ext>
                </a:extLst>
              </a:tr>
            </a:tbl>
          </a:graphicData>
        </a:graphic>
      </p:graphicFrame>
    </p:spTree>
    <p:extLst>
      <p:ext uri="{BB962C8B-B14F-4D97-AF65-F5344CB8AC3E}">
        <p14:creationId xmlns:p14="http://schemas.microsoft.com/office/powerpoint/2010/main" val="1616357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1D0EB-0A15-773F-6024-464D541FA78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6A3670B-A0BE-8FA6-0688-752C0570D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906AEF77-7347-8B3E-EDFE-413FEDBAEE1F}"/>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38D3930-5849-C70F-162F-11727DC53A42}"/>
              </a:ext>
            </a:extLst>
          </p:cNvPr>
          <p:cNvSpPr>
            <a:spLocks noGrp="1"/>
          </p:cNvSpPr>
          <p:nvPr>
            <p:ph type="sldNum" sz="quarter" idx="12"/>
          </p:nvPr>
        </p:nvSpPr>
        <p:spPr/>
        <p:txBody>
          <a:bodyPr/>
          <a:lstStyle/>
          <a:p>
            <a:fld id="{48F19E39-9933-F648-B2F3-3AC17C0DC986}" type="slidenum">
              <a:rPr lang="en-US" smtClean="0">
                <a:solidFill>
                  <a:schemeClr val="bg1"/>
                </a:solidFill>
              </a:rPr>
              <a:t>19</a:t>
            </a:fld>
            <a:endParaRPr lang="en-US" dirty="0">
              <a:solidFill>
                <a:schemeClr val="bg1"/>
              </a:solidFill>
            </a:endParaRPr>
          </a:p>
        </p:txBody>
      </p:sp>
      <p:sp>
        <p:nvSpPr>
          <p:cNvPr id="2" name="TextBox 1">
            <a:extLst>
              <a:ext uri="{FF2B5EF4-FFF2-40B4-BE49-F238E27FC236}">
                <a16:creationId xmlns:a16="http://schemas.microsoft.com/office/drawing/2014/main" id="{25543035-F5A5-0D88-3600-C00ED2DD2B6B}"/>
              </a:ext>
            </a:extLst>
          </p:cNvPr>
          <p:cNvSpPr txBox="1"/>
          <p:nvPr/>
        </p:nvSpPr>
        <p:spPr>
          <a:xfrm>
            <a:off x="616226" y="343779"/>
            <a:ext cx="10962862" cy="4124206"/>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How Our Generated Images Improved: From Noise to Real Faces</a:t>
            </a:r>
          </a:p>
          <a:p>
            <a:endParaRPr lang="en-US" sz="1600" b="1" dirty="0">
              <a:solidFill>
                <a:srgbClr val="822334"/>
              </a:solidFill>
              <a:latin typeface="Lato" panose="020F0502020204030203" pitchFamily="34" charset="77"/>
            </a:endParaRPr>
          </a:p>
          <a:p>
            <a:r>
              <a:rPr lang="en-US" sz="1400" b="1" dirty="0"/>
              <a:t>From Noise to Faces with Prompt Guidance</a:t>
            </a:r>
          </a:p>
          <a:p>
            <a:pPr marL="742950" lvl="1" indent="-285750">
              <a:buFont typeface="Arial" panose="020B0604020202020204" pitchFamily="34" charset="0"/>
              <a:buChar char="•"/>
            </a:pPr>
            <a:r>
              <a:rPr lang="en-US" sz="1400" dirty="0"/>
              <a:t>At first, the model generated only </a:t>
            </a:r>
            <a:r>
              <a:rPr lang="en-US" sz="1400" b="1" dirty="0"/>
              <a:t>random noise</a:t>
            </a:r>
            <a:r>
              <a:rPr lang="en-US" sz="1400" dirty="0"/>
              <a:t> (very high FID ~500) because no text prompts were given.</a:t>
            </a:r>
          </a:p>
          <a:p>
            <a:pPr marL="742950" lvl="1" indent="-285750">
              <a:buFont typeface="Arial" panose="020B0604020202020204" pitchFamily="34" charset="0"/>
              <a:buChar char="•"/>
            </a:pPr>
            <a:r>
              <a:rPr lang="en-US" sz="1400" dirty="0"/>
              <a:t>Once we added </a:t>
            </a:r>
            <a:r>
              <a:rPr lang="en-US" sz="1400" b="1" dirty="0"/>
              <a:t>natural language prompts</a:t>
            </a:r>
            <a:r>
              <a:rPr lang="en-US" sz="1400" dirty="0"/>
              <a:t> using the </a:t>
            </a:r>
            <a:r>
              <a:rPr lang="en-US" sz="1400" b="1" dirty="0"/>
              <a:t>CLIP text encoder</a:t>
            </a:r>
            <a:r>
              <a:rPr lang="en-US" sz="1400" dirty="0"/>
              <a:t>, the model started generating </a:t>
            </a:r>
            <a:r>
              <a:rPr lang="en-US" sz="1400" b="1" dirty="0"/>
              <a:t>face-like features</a:t>
            </a:r>
            <a:r>
              <a:rPr lang="en-US" sz="1400" dirty="0"/>
              <a:t>.</a:t>
            </a:r>
          </a:p>
          <a:p>
            <a:pPr marL="742950" lvl="1" indent="-285750">
              <a:buFont typeface="Arial" panose="020B0604020202020204" pitchFamily="34" charset="0"/>
              <a:buChar char="•"/>
            </a:pPr>
            <a:r>
              <a:rPr lang="en-US" sz="1400" dirty="0"/>
              <a:t>Prompts helped the model understand </a:t>
            </a:r>
            <a:r>
              <a:rPr lang="en-US" sz="1400" b="1" dirty="0"/>
              <a:t>age, gender, and ethnicity</a:t>
            </a:r>
            <a:r>
              <a:rPr lang="en-US" sz="1400" dirty="0"/>
              <a:t>, turning static noise into </a:t>
            </a:r>
            <a:r>
              <a:rPr lang="en-US" sz="1400" b="1" dirty="0"/>
              <a:t>recognizable human faces</a:t>
            </a:r>
            <a:r>
              <a:rPr lang="en-US" sz="1400" dirty="0"/>
              <a:t>.</a:t>
            </a:r>
          </a:p>
          <a:p>
            <a:endParaRPr lang="en-US" sz="1400" b="1" dirty="0"/>
          </a:p>
          <a:p>
            <a:r>
              <a:rPr lang="en-US" sz="1400" b="1" dirty="0"/>
              <a:t>Key Technical Fixes for Major Quality Gains</a:t>
            </a:r>
          </a:p>
          <a:p>
            <a:pPr marL="742950" lvl="1" indent="-285750">
              <a:buFont typeface="Arial" panose="020B0604020202020204" pitchFamily="34" charset="0"/>
              <a:buChar char="•"/>
            </a:pPr>
            <a:r>
              <a:rPr lang="en-US" sz="1400" dirty="0"/>
              <a:t>Used the </a:t>
            </a:r>
            <a:r>
              <a:rPr lang="en-US" sz="1400" b="1" dirty="0"/>
              <a:t>original </a:t>
            </a:r>
            <a:r>
              <a:rPr lang="en-US" sz="1400" b="1" dirty="0" err="1"/>
              <a:t>DDPMScheduler</a:t>
            </a:r>
            <a:r>
              <a:rPr lang="en-US" sz="1400" dirty="0"/>
              <a:t>, noise scheduling algorithm originally used in the Denoising Diffusion Probabilistic Model (DDPM).</a:t>
            </a:r>
          </a:p>
          <a:p>
            <a:pPr marL="742950" lvl="1" indent="-285750">
              <a:buFont typeface="Arial" panose="020B0604020202020204" pitchFamily="34" charset="0"/>
              <a:buChar char="•"/>
            </a:pPr>
            <a:r>
              <a:rPr lang="en-US" sz="1400" dirty="0"/>
              <a:t>Applied the correct </a:t>
            </a:r>
            <a:r>
              <a:rPr lang="en-US" sz="1400" b="1" dirty="0"/>
              <a:t>VAE scaling factor</a:t>
            </a:r>
            <a:r>
              <a:rPr lang="en-US" sz="1400" dirty="0"/>
              <a:t> (0.18215) to match Stable Diffusion's expected range.</a:t>
            </a:r>
          </a:p>
          <a:p>
            <a:pPr marL="742950" lvl="1" indent="-285750">
              <a:buFont typeface="Arial" panose="020B0604020202020204" pitchFamily="34" charset="0"/>
              <a:buChar char="•"/>
            </a:pPr>
            <a:r>
              <a:rPr lang="en-US" sz="1400" b="1" dirty="0"/>
              <a:t>Fine-tuned only the </a:t>
            </a:r>
            <a:r>
              <a:rPr lang="en-US" sz="1400" b="1" dirty="0" err="1"/>
              <a:t>UNet</a:t>
            </a:r>
            <a:r>
              <a:rPr lang="en-US" sz="1400" dirty="0"/>
              <a:t>, while freezing the text encoder -&gt; its weights were not changed during training.</a:t>
            </a:r>
          </a:p>
          <a:p>
            <a:pPr marL="742950" lvl="1" indent="-285750">
              <a:buFont typeface="Arial" panose="020B0604020202020204" pitchFamily="34" charset="0"/>
              <a:buChar char="•"/>
            </a:pPr>
            <a:r>
              <a:rPr lang="en-US" sz="1400" dirty="0"/>
              <a:t>Increased the </a:t>
            </a:r>
            <a:r>
              <a:rPr lang="en-US" sz="1400" b="1" dirty="0"/>
              <a:t>guidance scale</a:t>
            </a:r>
            <a:r>
              <a:rPr lang="en-US" sz="1400" dirty="0"/>
              <a:t> from 1.0 to 7.5 so the output would better match the prompts.</a:t>
            </a:r>
          </a:p>
          <a:p>
            <a:pPr marL="742950" lvl="1" indent="-285750">
              <a:buFont typeface="Arial" panose="020B0604020202020204" pitchFamily="34" charset="0"/>
              <a:buChar char="•"/>
            </a:pPr>
            <a:r>
              <a:rPr lang="en-US" sz="1400" dirty="0"/>
              <a:t>Used </a:t>
            </a:r>
            <a:r>
              <a:rPr lang="en-US" sz="1400" b="1" dirty="0"/>
              <a:t>prompt dropout</a:t>
            </a:r>
            <a:r>
              <a:rPr lang="en-US" sz="1400" dirty="0"/>
              <a:t> during training to help the model work with or without prompts.</a:t>
            </a:r>
          </a:p>
          <a:p>
            <a:endParaRPr lang="en-US" sz="1400" b="1" dirty="0"/>
          </a:p>
          <a:p>
            <a:r>
              <a:rPr lang="en-US" sz="1400" b="1" dirty="0"/>
              <a:t>Final Results: Realistic, High-Quality Faces</a:t>
            </a:r>
          </a:p>
          <a:p>
            <a:pPr marL="742950" lvl="1" indent="-285750">
              <a:buFont typeface="Arial" panose="020B0604020202020204" pitchFamily="34" charset="0"/>
              <a:buChar char="•"/>
            </a:pPr>
            <a:r>
              <a:rPr lang="en-US" sz="1400" dirty="0"/>
              <a:t>With all these improvements, the model produced </a:t>
            </a:r>
            <a:r>
              <a:rPr lang="en-US" sz="1400" b="1" dirty="0"/>
              <a:t>clear and realistic faces</a:t>
            </a:r>
            <a:r>
              <a:rPr lang="en-US" sz="1400" dirty="0"/>
              <a:t> based on simple text inputs.</a:t>
            </a:r>
          </a:p>
          <a:p>
            <a:pPr marL="742950" lvl="1" indent="-285750">
              <a:buFont typeface="Arial" panose="020B0604020202020204" pitchFamily="34" charset="0"/>
              <a:buChar char="•"/>
            </a:pPr>
            <a:r>
              <a:rPr lang="en-US" sz="1400" dirty="0"/>
              <a:t>The </a:t>
            </a:r>
            <a:r>
              <a:rPr lang="en-US" sz="1400" b="1" dirty="0"/>
              <a:t>FID score dropped</a:t>
            </a:r>
            <a:r>
              <a:rPr lang="en-US" sz="1400" dirty="0"/>
              <a:t> from ~500 to </a:t>
            </a:r>
            <a:r>
              <a:rPr lang="en-US" sz="1400" b="1" dirty="0"/>
              <a:t>about 102</a:t>
            </a:r>
            <a:r>
              <a:rPr lang="en-US" sz="1400" dirty="0"/>
              <a:t>, showing big quality gains.</a:t>
            </a:r>
          </a:p>
          <a:p>
            <a:pPr marL="742950" lvl="1" indent="-285750">
              <a:buFont typeface="Arial" panose="020B0604020202020204" pitchFamily="34" charset="0"/>
              <a:buChar char="•"/>
            </a:pPr>
            <a:r>
              <a:rPr lang="en-US" sz="1400" dirty="0"/>
              <a:t>The final pipeline was </a:t>
            </a:r>
            <a:r>
              <a:rPr lang="en-US" sz="1400" b="1" dirty="0"/>
              <a:t>robust and consistent</a:t>
            </a:r>
            <a:r>
              <a:rPr lang="en-US" sz="1400" dirty="0"/>
              <a:t>, accurately generating faces that matched the given descriptions.</a:t>
            </a:r>
          </a:p>
        </p:txBody>
      </p:sp>
      <p:pic>
        <p:nvPicPr>
          <p:cNvPr id="5" name="Picture 4">
            <a:extLst>
              <a:ext uri="{FF2B5EF4-FFF2-40B4-BE49-F238E27FC236}">
                <a16:creationId xmlns:a16="http://schemas.microsoft.com/office/drawing/2014/main" id="{6B2BA496-91EB-99CE-C5FC-334740738E6D}"/>
              </a:ext>
            </a:extLst>
          </p:cNvPr>
          <p:cNvPicPr>
            <a:picLocks noChangeAspect="1"/>
          </p:cNvPicPr>
          <p:nvPr/>
        </p:nvPicPr>
        <p:blipFill>
          <a:blip r:embed="rId3"/>
          <a:stretch>
            <a:fillRect/>
          </a:stretch>
        </p:blipFill>
        <p:spPr>
          <a:xfrm>
            <a:off x="694105" y="4510819"/>
            <a:ext cx="1520332" cy="1520332"/>
          </a:xfrm>
          <a:prstGeom prst="rect">
            <a:avLst/>
          </a:prstGeom>
        </p:spPr>
      </p:pic>
      <p:pic>
        <p:nvPicPr>
          <p:cNvPr id="7" name="Picture 6">
            <a:extLst>
              <a:ext uri="{FF2B5EF4-FFF2-40B4-BE49-F238E27FC236}">
                <a16:creationId xmlns:a16="http://schemas.microsoft.com/office/drawing/2014/main" id="{296076FC-45B1-0AC9-A91E-1219C1DB3E25}"/>
              </a:ext>
            </a:extLst>
          </p:cNvPr>
          <p:cNvPicPr>
            <a:picLocks noChangeAspect="1"/>
          </p:cNvPicPr>
          <p:nvPr/>
        </p:nvPicPr>
        <p:blipFill>
          <a:blip r:embed="rId4"/>
          <a:stretch>
            <a:fillRect/>
          </a:stretch>
        </p:blipFill>
        <p:spPr>
          <a:xfrm>
            <a:off x="2980248" y="4510819"/>
            <a:ext cx="1520332" cy="1520332"/>
          </a:xfrm>
          <a:prstGeom prst="rect">
            <a:avLst/>
          </a:prstGeom>
        </p:spPr>
      </p:pic>
      <p:pic>
        <p:nvPicPr>
          <p:cNvPr id="9" name="Picture 8">
            <a:extLst>
              <a:ext uri="{FF2B5EF4-FFF2-40B4-BE49-F238E27FC236}">
                <a16:creationId xmlns:a16="http://schemas.microsoft.com/office/drawing/2014/main" id="{A6230949-9ECF-36D8-74D6-62569964B467}"/>
              </a:ext>
            </a:extLst>
          </p:cNvPr>
          <p:cNvPicPr>
            <a:picLocks noChangeAspect="1"/>
          </p:cNvPicPr>
          <p:nvPr/>
        </p:nvPicPr>
        <p:blipFill>
          <a:blip r:embed="rId5"/>
          <a:stretch>
            <a:fillRect/>
          </a:stretch>
        </p:blipFill>
        <p:spPr>
          <a:xfrm>
            <a:off x="10192686" y="4510820"/>
            <a:ext cx="1520333" cy="1520333"/>
          </a:xfrm>
          <a:prstGeom prst="rect">
            <a:avLst/>
          </a:prstGeom>
        </p:spPr>
      </p:pic>
      <p:pic>
        <p:nvPicPr>
          <p:cNvPr id="13" name="Picture 12">
            <a:extLst>
              <a:ext uri="{FF2B5EF4-FFF2-40B4-BE49-F238E27FC236}">
                <a16:creationId xmlns:a16="http://schemas.microsoft.com/office/drawing/2014/main" id="{CCA6DFAF-0A68-55AF-AA7A-AF82C55FFC0D}"/>
              </a:ext>
            </a:extLst>
          </p:cNvPr>
          <p:cNvPicPr>
            <a:picLocks noChangeAspect="1"/>
          </p:cNvPicPr>
          <p:nvPr/>
        </p:nvPicPr>
        <p:blipFill>
          <a:blip r:embed="rId6"/>
          <a:stretch>
            <a:fillRect/>
          </a:stretch>
        </p:blipFill>
        <p:spPr>
          <a:xfrm>
            <a:off x="4575667" y="4510818"/>
            <a:ext cx="1520333" cy="1520333"/>
          </a:xfrm>
          <a:prstGeom prst="rect">
            <a:avLst/>
          </a:prstGeom>
        </p:spPr>
      </p:pic>
      <p:pic>
        <p:nvPicPr>
          <p:cNvPr id="15" name="Picture 14">
            <a:extLst>
              <a:ext uri="{FF2B5EF4-FFF2-40B4-BE49-F238E27FC236}">
                <a16:creationId xmlns:a16="http://schemas.microsoft.com/office/drawing/2014/main" id="{74E5CCEB-A6E8-6055-76EF-A82E9B536806}"/>
              </a:ext>
            </a:extLst>
          </p:cNvPr>
          <p:cNvPicPr>
            <a:picLocks noChangeAspect="1"/>
          </p:cNvPicPr>
          <p:nvPr/>
        </p:nvPicPr>
        <p:blipFill>
          <a:blip r:embed="rId7"/>
          <a:stretch>
            <a:fillRect/>
          </a:stretch>
        </p:blipFill>
        <p:spPr>
          <a:xfrm>
            <a:off x="7001846" y="4510822"/>
            <a:ext cx="1520334" cy="1520334"/>
          </a:xfrm>
          <a:prstGeom prst="rect">
            <a:avLst/>
          </a:prstGeom>
        </p:spPr>
      </p:pic>
      <p:pic>
        <p:nvPicPr>
          <p:cNvPr id="17" name="Picture 16">
            <a:extLst>
              <a:ext uri="{FF2B5EF4-FFF2-40B4-BE49-F238E27FC236}">
                <a16:creationId xmlns:a16="http://schemas.microsoft.com/office/drawing/2014/main" id="{FA8A2A73-FF48-0286-C328-2926A06FF373}"/>
              </a:ext>
            </a:extLst>
          </p:cNvPr>
          <p:cNvPicPr>
            <a:picLocks noChangeAspect="1"/>
          </p:cNvPicPr>
          <p:nvPr/>
        </p:nvPicPr>
        <p:blipFill>
          <a:blip r:embed="rId8"/>
          <a:stretch>
            <a:fillRect/>
          </a:stretch>
        </p:blipFill>
        <p:spPr>
          <a:xfrm>
            <a:off x="8597266" y="4510819"/>
            <a:ext cx="1520334" cy="1520334"/>
          </a:xfrm>
          <a:prstGeom prst="rect">
            <a:avLst/>
          </a:prstGeom>
        </p:spPr>
      </p:pic>
      <p:sp>
        <p:nvSpPr>
          <p:cNvPr id="18" name="Right Arrow 17">
            <a:extLst>
              <a:ext uri="{FF2B5EF4-FFF2-40B4-BE49-F238E27FC236}">
                <a16:creationId xmlns:a16="http://schemas.microsoft.com/office/drawing/2014/main" id="{94BC423C-3401-529D-30CF-84CCD3D4CA2C}"/>
              </a:ext>
            </a:extLst>
          </p:cNvPr>
          <p:cNvSpPr/>
          <p:nvPr/>
        </p:nvSpPr>
        <p:spPr>
          <a:xfrm>
            <a:off x="6345893" y="5032147"/>
            <a:ext cx="390240" cy="3095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D09D07B1-02B0-BEB4-7AD0-949071E4BDCC}"/>
              </a:ext>
            </a:extLst>
          </p:cNvPr>
          <p:cNvSpPr/>
          <p:nvPr/>
        </p:nvSpPr>
        <p:spPr>
          <a:xfrm>
            <a:off x="2402222" y="5032318"/>
            <a:ext cx="390240" cy="3095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150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BD47-DD10-AD4D-6732-D030B4FF89A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2210BBAB-4FB0-D555-242D-73CE3CAEC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48AEC7CE-021D-3E94-A74C-597AEE97D4ED}"/>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F3D4225A-E4D9-26E9-C8D7-0D73B8B1D7AC}"/>
              </a:ext>
            </a:extLst>
          </p:cNvPr>
          <p:cNvSpPr>
            <a:spLocks noGrp="1"/>
          </p:cNvSpPr>
          <p:nvPr>
            <p:ph type="sldNum" sz="quarter" idx="12"/>
          </p:nvPr>
        </p:nvSpPr>
        <p:spPr/>
        <p:txBody>
          <a:bodyPr/>
          <a:lstStyle/>
          <a:p>
            <a:fld id="{48F19E39-9933-F648-B2F3-3AC17C0DC986}" type="slidenum">
              <a:rPr lang="en-US" smtClean="0">
                <a:solidFill>
                  <a:schemeClr val="bg1"/>
                </a:solidFill>
              </a:rPr>
              <a:t>2</a:t>
            </a:fld>
            <a:endParaRPr lang="en-US" dirty="0">
              <a:solidFill>
                <a:schemeClr val="bg1"/>
              </a:solidFill>
            </a:endParaRPr>
          </a:p>
        </p:txBody>
      </p:sp>
      <p:sp>
        <p:nvSpPr>
          <p:cNvPr id="2" name="TextBox 1">
            <a:extLst>
              <a:ext uri="{FF2B5EF4-FFF2-40B4-BE49-F238E27FC236}">
                <a16:creationId xmlns:a16="http://schemas.microsoft.com/office/drawing/2014/main" id="{F3C82DFC-71D3-14A6-BAAE-C99F2ADD6394}"/>
              </a:ext>
            </a:extLst>
          </p:cNvPr>
          <p:cNvSpPr txBox="1"/>
          <p:nvPr/>
        </p:nvSpPr>
        <p:spPr>
          <a:xfrm>
            <a:off x="616225" y="343779"/>
            <a:ext cx="11128099" cy="4585871"/>
          </a:xfrm>
          <a:prstGeom prst="rect">
            <a:avLst/>
          </a:prstGeom>
          <a:noFill/>
        </p:spPr>
        <p:txBody>
          <a:bodyPr wrap="square" rtlCol="0">
            <a:spAutoFit/>
          </a:bodyPr>
          <a:lstStyle/>
          <a:p>
            <a:r>
              <a:rPr lang="en-US" sz="2200" b="1" dirty="0">
                <a:solidFill>
                  <a:srgbClr val="822334"/>
                </a:solidFill>
                <a:latin typeface="Helvetica" pitchFamily="2" charset="0"/>
              </a:rPr>
              <a:t>Project Goal and Motivation</a:t>
            </a:r>
            <a:br>
              <a:rPr lang="en-US" sz="2200" b="1" dirty="0">
                <a:solidFill>
                  <a:srgbClr val="822334"/>
                </a:solidFill>
                <a:latin typeface="Helvetica" pitchFamily="2" charset="0"/>
              </a:rPr>
            </a:br>
            <a:endParaRPr lang="en-US" dirty="0">
              <a:latin typeface="Helvetica" pitchFamily="2" charset="0"/>
            </a:endParaRPr>
          </a:p>
          <a:p>
            <a:r>
              <a:rPr lang="en-US" sz="1400" b="1" dirty="0">
                <a:latin typeface="Helvetica" pitchFamily="2" charset="0"/>
              </a:rPr>
              <a:t>Goal:</a:t>
            </a:r>
            <a:br>
              <a:rPr lang="en-US" sz="1400" dirty="0">
                <a:latin typeface="Helvetica" pitchFamily="2" charset="0"/>
              </a:rPr>
            </a:br>
            <a:r>
              <a:rPr lang="en-US" sz="1400" dirty="0">
                <a:latin typeface="Helvetica" pitchFamily="2" charset="0"/>
              </a:rPr>
              <a:t>Develop and test a complete system for age estimation from facial images by combining two powerful methods:</a:t>
            </a:r>
          </a:p>
          <a:p>
            <a:endParaRPr lang="en-US" sz="1400" dirty="0">
              <a:latin typeface="Helvetica" pitchFamily="2" charset="0"/>
            </a:endParaRPr>
          </a:p>
          <a:p>
            <a:pPr marL="742950" lvl="1" indent="-285750">
              <a:buFont typeface="Arial" panose="020B0604020202020204" pitchFamily="34" charset="0"/>
              <a:buChar char="•"/>
            </a:pPr>
            <a:r>
              <a:rPr lang="en-US" sz="1400" b="1" dirty="0">
                <a:latin typeface="Helvetica" pitchFamily="2" charset="0"/>
              </a:rPr>
              <a:t>Conformal Prediction:</a:t>
            </a:r>
            <a:r>
              <a:rPr lang="en-US" sz="1400" dirty="0">
                <a:latin typeface="Helvetica" pitchFamily="2" charset="0"/>
              </a:rPr>
              <a:t> Produces not just a single age guess, but a confidence interval, so we know how sure the model is.</a:t>
            </a:r>
          </a:p>
          <a:p>
            <a:pPr marL="742950" lvl="1" indent="-285750">
              <a:buFont typeface="Arial" panose="020B0604020202020204" pitchFamily="34" charset="0"/>
              <a:buChar char="•"/>
            </a:pPr>
            <a:r>
              <a:rPr lang="en-US" sz="1400" b="1" dirty="0">
                <a:latin typeface="Helvetica" pitchFamily="2" charset="0"/>
              </a:rPr>
              <a:t>Diffusion Model:</a:t>
            </a:r>
            <a:r>
              <a:rPr lang="en-US" sz="1400" dirty="0">
                <a:latin typeface="Helvetica" pitchFamily="2" charset="0"/>
              </a:rPr>
              <a:t> Generates highly realistic synthetic faces from simple text prompts describing age, gender, and ethnicity.</a:t>
            </a:r>
          </a:p>
          <a:p>
            <a:endParaRPr lang="en-US" sz="1400" b="1" dirty="0">
              <a:latin typeface="Helvetica" pitchFamily="2" charset="0"/>
            </a:endParaRPr>
          </a:p>
          <a:p>
            <a:r>
              <a:rPr lang="en-US" sz="1400" b="1" dirty="0">
                <a:latin typeface="Helvetica" pitchFamily="2" charset="0"/>
              </a:rPr>
              <a:t>Why this project?</a:t>
            </a:r>
          </a:p>
          <a:p>
            <a:endParaRPr lang="en-US" sz="1400" dirty="0">
              <a:latin typeface="Helvetica" pitchFamily="2" charset="0"/>
            </a:endParaRPr>
          </a:p>
          <a:p>
            <a:pPr marL="742950" lvl="1" indent="-285750">
              <a:buFont typeface="Arial" panose="020B0604020202020204" pitchFamily="34" charset="0"/>
              <a:buChar char="•"/>
            </a:pPr>
            <a:r>
              <a:rPr lang="en-US" sz="1400" dirty="0">
                <a:latin typeface="Helvetica" pitchFamily="2" charset="0"/>
              </a:rPr>
              <a:t>Age estimation from faces is useful in areas like demographic research, user experience, and security.</a:t>
            </a:r>
          </a:p>
          <a:p>
            <a:pPr marL="742950" lvl="1" indent="-285750">
              <a:buFont typeface="Arial" panose="020B0604020202020204" pitchFamily="34" charset="0"/>
              <a:buChar char="•"/>
            </a:pPr>
            <a:r>
              <a:rPr lang="en-US" sz="1400" dirty="0">
                <a:latin typeface="Helvetica" pitchFamily="2" charset="0"/>
              </a:rPr>
              <a:t>Most existing models only give a point estimate, without telling us how confident they are.</a:t>
            </a:r>
          </a:p>
          <a:p>
            <a:pPr marL="742950" lvl="1" indent="-285750">
              <a:buFont typeface="Arial" panose="020B0604020202020204" pitchFamily="34" charset="0"/>
              <a:buChar char="•"/>
            </a:pPr>
            <a:r>
              <a:rPr lang="en-US" sz="1400" dirty="0">
                <a:latin typeface="Helvetica" pitchFamily="2" charset="0"/>
              </a:rPr>
              <a:t>Conformal prediction solves this by wrapping any model to provide reliable confidence intervals.</a:t>
            </a:r>
          </a:p>
          <a:p>
            <a:pPr marL="742950" lvl="1" indent="-285750">
              <a:buFont typeface="Arial" panose="020B0604020202020204" pitchFamily="34" charset="0"/>
              <a:buChar char="•"/>
            </a:pPr>
            <a:r>
              <a:rPr lang="en-US" sz="1400" dirty="0">
                <a:latin typeface="Helvetica" pitchFamily="2" charset="0"/>
              </a:rPr>
              <a:t>Advances in generative AI (like diffusion models) now let us create realistic fake faces from text, great for testing age predictors, and for exploring bias or limits of prediction systems.</a:t>
            </a:r>
          </a:p>
          <a:p>
            <a:pPr marL="742950" lvl="1" indent="-285750">
              <a:buFont typeface="Arial" panose="020B0604020202020204" pitchFamily="34" charset="0"/>
              <a:buChar char="•"/>
            </a:pPr>
            <a:endParaRPr lang="en-US" sz="1400" dirty="0">
              <a:latin typeface="Helvetica" pitchFamily="2" charset="0"/>
            </a:endParaRPr>
          </a:p>
          <a:p>
            <a:r>
              <a:rPr lang="en-US" sz="1400" b="1" dirty="0">
                <a:latin typeface="Helvetica" pitchFamily="2" charset="0"/>
              </a:rPr>
              <a:t>The question we try to answer:</a:t>
            </a:r>
          </a:p>
          <a:p>
            <a:endParaRPr lang="en-US" sz="1400" b="1" dirty="0">
              <a:latin typeface="Helvetica" pitchFamily="2" charset="0"/>
            </a:endParaRPr>
          </a:p>
          <a:p>
            <a:pPr marL="742950" lvl="1" indent="-285750">
              <a:buFont typeface="Arial" panose="020B0604020202020204" pitchFamily="34" charset="0"/>
              <a:buChar char="•"/>
            </a:pPr>
            <a:r>
              <a:rPr lang="en-US" sz="1400" b="1" dirty="0">
                <a:latin typeface="Helvetica" pitchFamily="2" charset="0"/>
              </a:rPr>
              <a:t>Can an age prediction system remain accurate and trustworthy when faced with fully generated synthetic faces, not just real ones?</a:t>
            </a:r>
          </a:p>
        </p:txBody>
      </p:sp>
    </p:spTree>
    <p:extLst>
      <p:ext uri="{BB962C8B-B14F-4D97-AF65-F5344CB8AC3E}">
        <p14:creationId xmlns:p14="http://schemas.microsoft.com/office/powerpoint/2010/main" val="3379004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F9FF4-8AC3-0DA3-60B2-C14278D6ACC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27E9530-8368-9E4B-BEC5-27E69BA0F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FF110DF7-E3A5-785D-7532-EDA0BE1193B0}"/>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F01A6115-EBBB-5C0D-F354-7259A366AA6B}"/>
              </a:ext>
            </a:extLst>
          </p:cNvPr>
          <p:cNvSpPr>
            <a:spLocks noGrp="1"/>
          </p:cNvSpPr>
          <p:nvPr>
            <p:ph type="sldNum" sz="quarter" idx="12"/>
          </p:nvPr>
        </p:nvSpPr>
        <p:spPr/>
        <p:txBody>
          <a:bodyPr/>
          <a:lstStyle/>
          <a:p>
            <a:fld id="{48F19E39-9933-F648-B2F3-3AC17C0DC986}" type="slidenum">
              <a:rPr lang="en-US" smtClean="0">
                <a:solidFill>
                  <a:schemeClr val="bg1"/>
                </a:solidFill>
              </a:rPr>
              <a:t>20</a:t>
            </a:fld>
            <a:endParaRPr lang="en-US" dirty="0">
              <a:solidFill>
                <a:schemeClr val="bg1"/>
              </a:solidFill>
            </a:endParaRPr>
          </a:p>
        </p:txBody>
      </p:sp>
      <p:sp>
        <p:nvSpPr>
          <p:cNvPr id="2" name="TextBox 1">
            <a:extLst>
              <a:ext uri="{FF2B5EF4-FFF2-40B4-BE49-F238E27FC236}">
                <a16:creationId xmlns:a16="http://schemas.microsoft.com/office/drawing/2014/main" id="{85093ACC-66D9-275D-5D09-DD7F300D1B6B}"/>
              </a:ext>
            </a:extLst>
          </p:cNvPr>
          <p:cNvSpPr txBox="1"/>
          <p:nvPr/>
        </p:nvSpPr>
        <p:spPr>
          <a:xfrm>
            <a:off x="616226" y="343779"/>
            <a:ext cx="10962862" cy="3447098"/>
          </a:xfrm>
          <a:prstGeom prst="rect">
            <a:avLst/>
          </a:prstGeom>
          <a:noFill/>
        </p:spPr>
        <p:txBody>
          <a:bodyPr wrap="square" rtlCol="0">
            <a:spAutoFit/>
          </a:bodyPr>
          <a:lstStyle/>
          <a:p>
            <a:r>
              <a:rPr lang="en-US" sz="2200" b="1" dirty="0">
                <a:solidFill>
                  <a:srgbClr val="822334"/>
                </a:solidFill>
                <a:latin typeface="Lato" panose="020F0502020204030203" pitchFamily="34" charset="77"/>
              </a:rPr>
              <a:t>Diffusion Model: Generating Samples and Analysis</a:t>
            </a:r>
          </a:p>
          <a:p>
            <a:endParaRPr lang="en-US" sz="1400" dirty="0">
              <a:latin typeface="Lato" panose="020F0502020204030203" pitchFamily="34" charset="77"/>
            </a:endParaRPr>
          </a:p>
          <a:p>
            <a:r>
              <a:rPr lang="en-US" sz="1400" b="1" dirty="0"/>
              <a:t>Sample Generation</a:t>
            </a:r>
          </a:p>
          <a:p>
            <a:pPr marL="742950" lvl="1" indent="-285750">
              <a:buFont typeface="Arial" panose="020B0604020202020204" pitchFamily="34" charset="0"/>
              <a:buChar char="•"/>
            </a:pPr>
            <a:r>
              <a:rPr lang="en-US" sz="1400" dirty="0"/>
              <a:t>After fine-tuning, we used the model to </a:t>
            </a:r>
            <a:r>
              <a:rPr lang="en-US" sz="1400" b="1" dirty="0"/>
              <a:t>generate face images</a:t>
            </a:r>
            <a:r>
              <a:rPr lang="en-US" sz="1400" dirty="0"/>
              <a:t> from </a:t>
            </a:r>
            <a:r>
              <a:rPr lang="en-US" sz="1400" b="1" dirty="0"/>
              <a:t>text prompts</a:t>
            </a:r>
            <a:r>
              <a:rPr lang="en-US" sz="1400" dirty="0"/>
              <a:t> describing age, gender, and race.</a:t>
            </a:r>
          </a:p>
          <a:p>
            <a:pPr marL="742950" lvl="1" indent="-285750">
              <a:buFont typeface="Arial" panose="020B0604020202020204" pitchFamily="34" charset="0"/>
              <a:buChar char="•"/>
            </a:pPr>
            <a:r>
              <a:rPr lang="en-US" sz="1400" dirty="0"/>
              <a:t>Each prompt produced a </a:t>
            </a:r>
            <a:r>
              <a:rPr lang="en-US" sz="1400" b="1" dirty="0"/>
              <a:t>unique face</a:t>
            </a:r>
            <a:r>
              <a:rPr lang="en-US" sz="1400" dirty="0"/>
              <a:t>, and all outputs were </a:t>
            </a:r>
            <a:r>
              <a:rPr lang="en-US" sz="1400" b="1" dirty="0"/>
              <a:t>saved for analysis</a:t>
            </a:r>
            <a:r>
              <a:rPr lang="en-US" sz="1400" dirty="0"/>
              <a:t>.</a:t>
            </a:r>
          </a:p>
          <a:p>
            <a:endParaRPr lang="en-US" sz="1400" b="1" dirty="0"/>
          </a:p>
          <a:p>
            <a:r>
              <a:rPr lang="en-US" sz="1400" b="1" dirty="0"/>
              <a:t>Why Multiple Faces Sometimes Appear</a:t>
            </a:r>
          </a:p>
          <a:p>
            <a:pPr marL="742950" lvl="1" indent="-285750">
              <a:buFont typeface="Arial" panose="020B0604020202020204" pitchFamily="34" charset="0"/>
              <a:buChar char="•"/>
            </a:pPr>
            <a:r>
              <a:rPr lang="en-US" sz="1400" dirty="0"/>
              <a:t>When generating in </a:t>
            </a:r>
            <a:r>
              <a:rPr lang="en-US" sz="1400" b="1" dirty="0"/>
              <a:t>batches</a:t>
            </a:r>
            <a:r>
              <a:rPr lang="en-US" sz="1400" dirty="0"/>
              <a:t>, tools often </a:t>
            </a:r>
            <a:r>
              <a:rPr lang="en-US" sz="1400" b="1" dirty="0"/>
              <a:t>combine images into a grid</a:t>
            </a:r>
            <a:r>
              <a:rPr lang="en-US" sz="1400" dirty="0"/>
              <a:t>, making it look like one image with multiple faces.</a:t>
            </a:r>
          </a:p>
          <a:p>
            <a:pPr marL="742950" lvl="1" indent="-285750">
              <a:buFont typeface="Arial" panose="020B0604020202020204" pitchFamily="34" charset="0"/>
              <a:buChar char="•"/>
            </a:pPr>
            <a:r>
              <a:rPr lang="en-US" sz="1400" dirty="0"/>
              <a:t>If the prompt is </a:t>
            </a:r>
            <a:r>
              <a:rPr lang="en-US" sz="1400" b="1" dirty="0"/>
              <a:t>not specific</a:t>
            </a:r>
            <a:r>
              <a:rPr lang="en-US" sz="1400" dirty="0"/>
              <a:t>, the model might generate </a:t>
            </a:r>
            <a:r>
              <a:rPr lang="en-US" sz="1400" b="1" dirty="0"/>
              <a:t>group photos</a:t>
            </a:r>
            <a:r>
              <a:rPr lang="en-US" sz="1400" dirty="0"/>
              <a:t>, especially if trained on data with group scenes.</a:t>
            </a:r>
          </a:p>
          <a:p>
            <a:pPr marL="742950" lvl="1" indent="-285750">
              <a:buFont typeface="Arial" panose="020B0604020202020204" pitchFamily="34" charset="0"/>
              <a:buChar char="•"/>
            </a:pPr>
            <a:r>
              <a:rPr lang="en-US" sz="1400" dirty="0"/>
              <a:t>Using </a:t>
            </a:r>
            <a:r>
              <a:rPr lang="en-US" sz="1400" b="1" dirty="0"/>
              <a:t>prompt dropout</a:t>
            </a:r>
            <a:r>
              <a:rPr lang="en-US" sz="1400" dirty="0"/>
              <a:t> during training teaches the model to handle both </a:t>
            </a:r>
            <a:r>
              <a:rPr lang="en-US" sz="1400" b="1" dirty="0"/>
              <a:t>solo and group images</a:t>
            </a:r>
            <a:r>
              <a:rPr lang="en-US" sz="1400" dirty="0"/>
              <a:t>.</a:t>
            </a:r>
          </a:p>
          <a:p>
            <a:endParaRPr lang="en-US" sz="1400" b="1" dirty="0"/>
          </a:p>
          <a:p>
            <a:r>
              <a:rPr lang="en-US" sz="1400" b="1" dirty="0"/>
              <a:t>How to Get Only One Face per Image</a:t>
            </a:r>
          </a:p>
          <a:p>
            <a:pPr marL="742950" lvl="1" indent="-285750">
              <a:buFont typeface="Arial" panose="020B0604020202020204" pitchFamily="34" charset="0"/>
              <a:buChar char="•"/>
            </a:pPr>
            <a:r>
              <a:rPr lang="en-US" sz="1400" b="1" dirty="0"/>
              <a:t>Generate one image at a time</a:t>
            </a:r>
            <a:r>
              <a:rPr lang="en-US" sz="1400" dirty="0"/>
              <a:t>, not in batches.</a:t>
            </a:r>
          </a:p>
          <a:p>
            <a:pPr marL="742950" lvl="1" indent="-285750">
              <a:buFont typeface="Arial" panose="020B0604020202020204" pitchFamily="34" charset="0"/>
              <a:buChar char="•"/>
            </a:pPr>
            <a:r>
              <a:rPr lang="en-US" sz="1400" dirty="0"/>
              <a:t>Use </a:t>
            </a:r>
            <a:r>
              <a:rPr lang="en-US" sz="1400" b="1" dirty="0"/>
              <a:t>clear prompts</a:t>
            </a:r>
            <a:r>
              <a:rPr lang="en-US" sz="1400" dirty="0"/>
              <a:t> like: </a:t>
            </a:r>
            <a:r>
              <a:rPr lang="en-US" sz="1400" i="1" dirty="0"/>
              <a:t>“solo portrait”</a:t>
            </a:r>
            <a:r>
              <a:rPr lang="en-US" sz="1400" dirty="0"/>
              <a:t> or </a:t>
            </a:r>
            <a:r>
              <a:rPr lang="en-US" sz="1400" i="1" dirty="0"/>
              <a:t>“one person”</a:t>
            </a:r>
            <a:r>
              <a:rPr lang="en-US" sz="1400" dirty="0"/>
              <a:t>.</a:t>
            </a:r>
          </a:p>
          <a:p>
            <a:pPr marL="742950" lvl="1" indent="-285750">
              <a:buFont typeface="Arial" panose="020B0604020202020204" pitchFamily="34" charset="0"/>
              <a:buChar char="•"/>
            </a:pPr>
            <a:r>
              <a:rPr lang="en-US" sz="1400" b="1" dirty="0"/>
              <a:t>Increase the guidance scale</a:t>
            </a:r>
            <a:r>
              <a:rPr lang="en-US" sz="1400" dirty="0"/>
              <a:t> to force the model to follow the prompt more strictly.</a:t>
            </a:r>
          </a:p>
        </p:txBody>
      </p:sp>
      <p:pic>
        <p:nvPicPr>
          <p:cNvPr id="5" name="Picture 4">
            <a:extLst>
              <a:ext uri="{FF2B5EF4-FFF2-40B4-BE49-F238E27FC236}">
                <a16:creationId xmlns:a16="http://schemas.microsoft.com/office/drawing/2014/main" id="{B81DE088-FCA9-A9CD-1772-9E51478FFBA0}"/>
              </a:ext>
            </a:extLst>
          </p:cNvPr>
          <p:cNvPicPr>
            <a:picLocks noChangeAspect="1"/>
          </p:cNvPicPr>
          <p:nvPr/>
        </p:nvPicPr>
        <p:blipFill>
          <a:blip r:embed="rId3"/>
          <a:stretch>
            <a:fillRect/>
          </a:stretch>
        </p:blipFill>
        <p:spPr>
          <a:xfrm>
            <a:off x="3382243" y="3841697"/>
            <a:ext cx="5427514" cy="2234052"/>
          </a:xfrm>
          <a:prstGeom prst="rect">
            <a:avLst/>
          </a:prstGeom>
        </p:spPr>
      </p:pic>
    </p:spTree>
    <p:extLst>
      <p:ext uri="{BB962C8B-B14F-4D97-AF65-F5344CB8AC3E}">
        <p14:creationId xmlns:p14="http://schemas.microsoft.com/office/powerpoint/2010/main" val="2227248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85D98-2B08-8F48-72EB-1AEF7ABAC52D}"/>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401389F5-16BE-1E61-E3CA-AA2714083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DF88825C-9167-7D9A-41E0-16D9F95B538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4933E822-BBB4-B635-C80B-C7D364FA84CC}"/>
              </a:ext>
            </a:extLst>
          </p:cNvPr>
          <p:cNvSpPr>
            <a:spLocks noGrp="1"/>
          </p:cNvSpPr>
          <p:nvPr>
            <p:ph type="sldNum" sz="quarter" idx="12"/>
          </p:nvPr>
        </p:nvSpPr>
        <p:spPr/>
        <p:txBody>
          <a:bodyPr/>
          <a:lstStyle/>
          <a:p>
            <a:fld id="{48F19E39-9933-F648-B2F3-3AC17C0DC986}" type="slidenum">
              <a:rPr lang="en-US" smtClean="0">
                <a:solidFill>
                  <a:schemeClr val="bg1"/>
                </a:solidFill>
              </a:rPr>
              <a:t>21</a:t>
            </a:fld>
            <a:endParaRPr lang="en-US" dirty="0">
              <a:solidFill>
                <a:schemeClr val="bg1"/>
              </a:solidFill>
            </a:endParaRPr>
          </a:p>
        </p:txBody>
      </p:sp>
      <p:pic>
        <p:nvPicPr>
          <p:cNvPr id="5" name="Picture 4">
            <a:extLst>
              <a:ext uri="{FF2B5EF4-FFF2-40B4-BE49-F238E27FC236}">
                <a16:creationId xmlns:a16="http://schemas.microsoft.com/office/drawing/2014/main" id="{2D901DAF-0BAC-E816-7E85-EAE0CD1D6AE9}"/>
              </a:ext>
            </a:extLst>
          </p:cNvPr>
          <p:cNvPicPr>
            <a:picLocks noChangeAspect="1"/>
          </p:cNvPicPr>
          <p:nvPr/>
        </p:nvPicPr>
        <p:blipFill>
          <a:blip r:embed="rId3"/>
          <a:stretch>
            <a:fillRect/>
          </a:stretch>
        </p:blipFill>
        <p:spPr>
          <a:xfrm>
            <a:off x="8057584" y="338700"/>
            <a:ext cx="3746878" cy="5715576"/>
          </a:xfrm>
          <a:prstGeom prst="rect">
            <a:avLst/>
          </a:prstGeom>
        </p:spPr>
      </p:pic>
      <p:sp>
        <p:nvSpPr>
          <p:cNvPr id="6" name="TextBox 5">
            <a:extLst>
              <a:ext uri="{FF2B5EF4-FFF2-40B4-BE49-F238E27FC236}">
                <a16:creationId xmlns:a16="http://schemas.microsoft.com/office/drawing/2014/main" id="{34017C4F-8226-DA6A-6F42-395879731A85}"/>
              </a:ext>
            </a:extLst>
          </p:cNvPr>
          <p:cNvSpPr txBox="1"/>
          <p:nvPr/>
        </p:nvSpPr>
        <p:spPr>
          <a:xfrm>
            <a:off x="616226" y="343779"/>
            <a:ext cx="6988685" cy="4462760"/>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Checking CP Age Estimator on Generated Images By Diffusion Model</a:t>
            </a:r>
            <a:endParaRPr lang="en-US" sz="1600" b="1" dirty="0">
              <a:solidFill>
                <a:srgbClr val="822334"/>
              </a:solidFill>
              <a:latin typeface="Lato" panose="020F0502020204030203" pitchFamily="34" charset="77"/>
            </a:endParaRPr>
          </a:p>
          <a:p>
            <a:pPr algn="just"/>
            <a:endParaRPr lang="en-US" sz="1600" b="1" dirty="0">
              <a:solidFill>
                <a:srgbClr val="822334"/>
              </a:solidFill>
              <a:latin typeface="Lato" panose="020F0502020204030203" pitchFamily="34" charset="77"/>
            </a:endParaRPr>
          </a:p>
          <a:p>
            <a:pPr algn="just"/>
            <a:r>
              <a:rPr lang="en-US" sz="1600" b="1" dirty="0"/>
              <a:t>How We Evaluated</a:t>
            </a:r>
          </a:p>
          <a:p>
            <a:pPr marL="742950" lvl="1" indent="-285750" algn="just">
              <a:buFont typeface="Arial" panose="020B0604020202020204" pitchFamily="34" charset="0"/>
              <a:buChar char="•"/>
            </a:pPr>
            <a:r>
              <a:rPr lang="en-US" sz="1600" dirty="0"/>
              <a:t>We tested our </a:t>
            </a:r>
            <a:r>
              <a:rPr lang="en-US" sz="1600" b="1" dirty="0"/>
              <a:t>Conformal Prediction (CP) age and gender estimator</a:t>
            </a:r>
            <a:r>
              <a:rPr lang="en-US" sz="1600" dirty="0"/>
              <a:t> on faces generated by the diffusion model.</a:t>
            </a:r>
          </a:p>
          <a:p>
            <a:pPr marL="742950" lvl="1" indent="-285750" algn="just">
              <a:buFont typeface="Arial" panose="020B0604020202020204" pitchFamily="34" charset="0"/>
              <a:buChar char="•"/>
            </a:pPr>
            <a:r>
              <a:rPr lang="en-US" sz="1600" dirty="0"/>
              <a:t>For each image, we compared the </a:t>
            </a:r>
            <a:r>
              <a:rPr lang="en-US" sz="1600" b="1" dirty="0"/>
              <a:t>prompted age and gender</a:t>
            </a:r>
            <a:r>
              <a:rPr lang="en-US" sz="1600" dirty="0"/>
              <a:t> with the </a:t>
            </a:r>
            <a:r>
              <a:rPr lang="en-US" sz="1600" b="1" dirty="0"/>
              <a:t>model’s prediction and confidence interval</a:t>
            </a:r>
            <a:r>
              <a:rPr lang="en-US" sz="1600" dirty="0"/>
              <a:t>.</a:t>
            </a:r>
          </a:p>
          <a:p>
            <a:pPr algn="just"/>
            <a:endParaRPr lang="en-US" sz="1600" b="1" dirty="0"/>
          </a:p>
          <a:p>
            <a:pPr algn="just"/>
            <a:r>
              <a:rPr lang="en-US" sz="1600" b="1" dirty="0"/>
              <a:t>What We Found</a:t>
            </a:r>
          </a:p>
          <a:p>
            <a:pPr marL="742950" lvl="1" indent="-285750" algn="just">
              <a:buFont typeface="Arial" panose="020B0604020202020204" pitchFamily="34" charset="0"/>
              <a:buChar char="•"/>
            </a:pPr>
            <a:r>
              <a:rPr lang="en-US" sz="1600" dirty="0"/>
              <a:t>For </a:t>
            </a:r>
            <a:r>
              <a:rPr lang="en-US" sz="1600" b="1" dirty="0"/>
              <a:t>very young or very old</a:t>
            </a:r>
            <a:r>
              <a:rPr lang="en-US" sz="1600" dirty="0"/>
              <a:t> faces, the CP model gave </a:t>
            </a:r>
            <a:r>
              <a:rPr lang="en-US" sz="1600" b="1" dirty="0"/>
              <a:t>wide confidence intervals</a:t>
            </a:r>
            <a:r>
              <a:rPr lang="en-US" sz="1600" dirty="0"/>
              <a:t> (up to ±46 years), showing high uncertainty.</a:t>
            </a:r>
          </a:p>
          <a:p>
            <a:pPr marL="742950" lvl="1" indent="-285750" algn="just">
              <a:buFont typeface="Arial" panose="020B0604020202020204" pitchFamily="34" charset="0"/>
              <a:buChar char="•"/>
            </a:pPr>
            <a:r>
              <a:rPr lang="en-US" sz="1600" dirty="0"/>
              <a:t>For </a:t>
            </a:r>
            <a:r>
              <a:rPr lang="en-US" sz="1600" b="1" dirty="0"/>
              <a:t>adults (20–45 years)</a:t>
            </a:r>
            <a:r>
              <a:rPr lang="en-US" sz="1600" dirty="0"/>
              <a:t>, intervals were </a:t>
            </a:r>
            <a:r>
              <a:rPr lang="en-US" sz="1600" b="1" dirty="0"/>
              <a:t>much narrower</a:t>
            </a:r>
            <a:r>
              <a:rPr lang="en-US" sz="1600" dirty="0"/>
              <a:t> (around ±14 to ±22 years), and predictions were usually </a:t>
            </a:r>
            <a:r>
              <a:rPr lang="en-US" sz="1600" b="1" dirty="0"/>
              <a:t>close to the prompt</a:t>
            </a:r>
            <a:r>
              <a:rPr lang="en-US" sz="1600" dirty="0"/>
              <a:t>.</a:t>
            </a:r>
          </a:p>
          <a:p>
            <a:pPr marL="742950" lvl="1" indent="-285750" algn="just">
              <a:buFont typeface="Arial" panose="020B0604020202020204" pitchFamily="34" charset="0"/>
              <a:buChar char="•"/>
            </a:pPr>
            <a:r>
              <a:rPr lang="en-US" sz="1600" b="1" dirty="0"/>
              <a:t>Gender predictions</a:t>
            </a:r>
            <a:r>
              <a:rPr lang="en-US" sz="1600" dirty="0"/>
              <a:t> were correct about </a:t>
            </a:r>
            <a:r>
              <a:rPr lang="en-US" sz="1600" b="1" dirty="0"/>
              <a:t>76% of the time</a:t>
            </a:r>
            <a:r>
              <a:rPr lang="en-US" sz="1600" dirty="0"/>
              <a:t>, with confidence scores indicating the model’s certainty.</a:t>
            </a:r>
          </a:p>
          <a:p>
            <a:pPr marL="742950" lvl="1" indent="-285750" algn="just">
              <a:buFont typeface="Arial" panose="020B0604020202020204" pitchFamily="34" charset="0"/>
              <a:buChar char="•"/>
            </a:pPr>
            <a:r>
              <a:rPr lang="en-US" sz="1600" dirty="0"/>
              <a:t>Borderline cases had lower confidence, as expected.</a:t>
            </a:r>
          </a:p>
        </p:txBody>
      </p:sp>
    </p:spTree>
    <p:extLst>
      <p:ext uri="{BB962C8B-B14F-4D97-AF65-F5344CB8AC3E}">
        <p14:creationId xmlns:p14="http://schemas.microsoft.com/office/powerpoint/2010/main" val="157984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3D859-96F7-71C2-FDF8-54293379C01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6A217B8B-47FF-217B-1CF0-63E8A20ED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0503C5E0-967F-8EE4-2FC8-6A972C31DD79}"/>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16839D8F-94F2-01A4-F28B-0E951F0346DD}"/>
              </a:ext>
            </a:extLst>
          </p:cNvPr>
          <p:cNvSpPr>
            <a:spLocks noGrp="1"/>
          </p:cNvSpPr>
          <p:nvPr>
            <p:ph type="sldNum" sz="quarter" idx="12"/>
          </p:nvPr>
        </p:nvSpPr>
        <p:spPr/>
        <p:txBody>
          <a:bodyPr/>
          <a:lstStyle/>
          <a:p>
            <a:fld id="{48F19E39-9933-F648-B2F3-3AC17C0DC986}" type="slidenum">
              <a:rPr lang="en-US" smtClean="0">
                <a:solidFill>
                  <a:schemeClr val="bg1"/>
                </a:solidFill>
              </a:rPr>
              <a:t>22</a:t>
            </a:fld>
            <a:endParaRPr lang="en-US" dirty="0">
              <a:solidFill>
                <a:schemeClr val="bg1"/>
              </a:solidFill>
            </a:endParaRPr>
          </a:p>
        </p:txBody>
      </p:sp>
      <p:sp>
        <p:nvSpPr>
          <p:cNvPr id="2" name="TextBox 1">
            <a:extLst>
              <a:ext uri="{FF2B5EF4-FFF2-40B4-BE49-F238E27FC236}">
                <a16:creationId xmlns:a16="http://schemas.microsoft.com/office/drawing/2014/main" id="{2EB525BD-4E04-EF7D-0A80-4624336785DE}"/>
              </a:ext>
            </a:extLst>
          </p:cNvPr>
          <p:cNvSpPr txBox="1"/>
          <p:nvPr/>
        </p:nvSpPr>
        <p:spPr>
          <a:xfrm>
            <a:off x="616226" y="343779"/>
            <a:ext cx="10962862" cy="2400657"/>
          </a:xfrm>
          <a:prstGeom prst="rect">
            <a:avLst/>
          </a:prstGeom>
          <a:noFill/>
        </p:spPr>
        <p:txBody>
          <a:bodyPr wrap="square" rtlCol="0">
            <a:spAutoFit/>
          </a:bodyPr>
          <a:lstStyle/>
          <a:p>
            <a:r>
              <a:rPr lang="en-US" sz="2200" b="1" dirty="0">
                <a:solidFill>
                  <a:srgbClr val="822334"/>
                </a:solidFill>
                <a:latin typeface="Lato" panose="020F0502020204030203" pitchFamily="34" charset="77"/>
              </a:rPr>
              <a:t>Checking CP Age Estimator on Generated Images By Diffusion Model</a:t>
            </a:r>
            <a:endParaRPr lang="en-US" sz="1600" b="1" dirty="0">
              <a:solidFill>
                <a:srgbClr val="822334"/>
              </a:solidFill>
              <a:latin typeface="Lato" panose="020F0502020204030203" pitchFamily="34" charset="77"/>
            </a:endParaRPr>
          </a:p>
          <a:p>
            <a:endParaRPr lang="en-US" sz="1600" b="1" dirty="0">
              <a:solidFill>
                <a:srgbClr val="822334"/>
              </a:solidFill>
              <a:latin typeface="Lato" panose="020F0502020204030203" pitchFamily="34" charset="77"/>
            </a:endParaRPr>
          </a:p>
          <a:p>
            <a:r>
              <a:rPr lang="en-US" sz="1600" b="1" dirty="0"/>
              <a:t>What the table shows</a:t>
            </a:r>
          </a:p>
          <a:p>
            <a:pPr marL="742950" lvl="1" indent="-285750">
              <a:buFont typeface="Arial" panose="020B0604020202020204" pitchFamily="34" charset="0"/>
              <a:buChar char="•"/>
            </a:pPr>
            <a:r>
              <a:rPr lang="en-US" sz="1600" dirty="0"/>
              <a:t>The </a:t>
            </a:r>
            <a:r>
              <a:rPr lang="en-US" sz="1600" b="1" dirty="0"/>
              <a:t>CP age estimator</a:t>
            </a:r>
            <a:r>
              <a:rPr lang="en-US" sz="1600" dirty="0"/>
              <a:t> predicts both the most likely age and a 90% confidence interval for each generated face, showing how certain (or uncertain) the model is about each age prediction.</a:t>
            </a:r>
          </a:p>
          <a:p>
            <a:pPr marL="742950" lvl="1" indent="-285750">
              <a:buFont typeface="Arial" panose="020B0604020202020204" pitchFamily="34" charset="0"/>
              <a:buChar char="•"/>
            </a:pPr>
            <a:r>
              <a:rPr lang="en-US" sz="1600" dirty="0"/>
              <a:t>The </a:t>
            </a:r>
            <a:r>
              <a:rPr lang="en-US" sz="1600" b="1" dirty="0"/>
              <a:t>Half-Width (±) of the confidence interval</a:t>
            </a:r>
            <a:r>
              <a:rPr lang="en-US" sz="1600" dirty="0"/>
              <a:t> is much smaller for adult faces (ages 20–45), meaning the model is more confident, but is much larger for very young or very old faces, where the model is less certain.</a:t>
            </a:r>
          </a:p>
          <a:p>
            <a:pPr marL="742950" lvl="1" indent="-285750">
              <a:buFont typeface="Arial" panose="020B0604020202020204" pitchFamily="34" charset="0"/>
              <a:buChar char="•"/>
            </a:pPr>
            <a:r>
              <a:rPr lang="en-US" sz="1600" dirty="0"/>
              <a:t>This means the model’s predictions are most reliable for adults, while for children and elderly faces, the wide intervals highlight greater uncertainty and caution in interpreting those results.</a:t>
            </a:r>
          </a:p>
        </p:txBody>
      </p:sp>
      <p:pic>
        <p:nvPicPr>
          <p:cNvPr id="7" name="Picture 6">
            <a:extLst>
              <a:ext uri="{FF2B5EF4-FFF2-40B4-BE49-F238E27FC236}">
                <a16:creationId xmlns:a16="http://schemas.microsoft.com/office/drawing/2014/main" id="{F6D95A89-32DE-1B86-1F78-AC39745A9B57}"/>
              </a:ext>
            </a:extLst>
          </p:cNvPr>
          <p:cNvPicPr>
            <a:picLocks noChangeAspect="1"/>
          </p:cNvPicPr>
          <p:nvPr/>
        </p:nvPicPr>
        <p:blipFill>
          <a:blip r:embed="rId3"/>
          <a:stretch>
            <a:fillRect/>
          </a:stretch>
        </p:blipFill>
        <p:spPr>
          <a:xfrm>
            <a:off x="3828893" y="2900323"/>
            <a:ext cx="4534214" cy="3175426"/>
          </a:xfrm>
          <a:prstGeom prst="rect">
            <a:avLst/>
          </a:prstGeom>
        </p:spPr>
      </p:pic>
    </p:spTree>
    <p:extLst>
      <p:ext uri="{BB962C8B-B14F-4D97-AF65-F5344CB8AC3E}">
        <p14:creationId xmlns:p14="http://schemas.microsoft.com/office/powerpoint/2010/main" val="120036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B78F0-A418-21A2-F4D9-E5E01A013BE7}"/>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AAFA2FA1-42A8-8BD6-D3EE-C759763F2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2D8CAB2C-DE0B-5C24-3E6A-829E15B477DA}"/>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0B41D2F2-1EA4-7037-7407-19D1F73C1E13}"/>
              </a:ext>
            </a:extLst>
          </p:cNvPr>
          <p:cNvSpPr>
            <a:spLocks noGrp="1"/>
          </p:cNvSpPr>
          <p:nvPr>
            <p:ph type="sldNum" sz="quarter" idx="12"/>
          </p:nvPr>
        </p:nvSpPr>
        <p:spPr/>
        <p:txBody>
          <a:bodyPr/>
          <a:lstStyle/>
          <a:p>
            <a:fld id="{48F19E39-9933-F648-B2F3-3AC17C0DC986}" type="slidenum">
              <a:rPr lang="en-US" smtClean="0">
                <a:solidFill>
                  <a:schemeClr val="bg1"/>
                </a:solidFill>
              </a:rPr>
              <a:t>23</a:t>
            </a:fld>
            <a:endParaRPr lang="en-US" dirty="0">
              <a:solidFill>
                <a:schemeClr val="bg1"/>
              </a:solidFill>
            </a:endParaRPr>
          </a:p>
        </p:txBody>
      </p:sp>
      <p:sp>
        <p:nvSpPr>
          <p:cNvPr id="2" name="TextBox 1">
            <a:extLst>
              <a:ext uri="{FF2B5EF4-FFF2-40B4-BE49-F238E27FC236}">
                <a16:creationId xmlns:a16="http://schemas.microsoft.com/office/drawing/2014/main" id="{47830E89-3C96-6ED6-2B9D-AC040A52D89D}"/>
              </a:ext>
            </a:extLst>
          </p:cNvPr>
          <p:cNvSpPr txBox="1"/>
          <p:nvPr/>
        </p:nvSpPr>
        <p:spPr>
          <a:xfrm>
            <a:off x="616226" y="343779"/>
            <a:ext cx="10962862" cy="4431983"/>
          </a:xfrm>
          <a:prstGeom prst="rect">
            <a:avLst/>
          </a:prstGeom>
          <a:noFill/>
        </p:spPr>
        <p:txBody>
          <a:bodyPr wrap="square" rtlCol="0">
            <a:spAutoFit/>
          </a:bodyPr>
          <a:lstStyle/>
          <a:p>
            <a:r>
              <a:rPr lang="en-US" sz="2200" b="1" dirty="0">
                <a:solidFill>
                  <a:srgbClr val="822334"/>
                </a:solidFill>
                <a:latin typeface="Lato" panose="020F0502020204030203" pitchFamily="34" charset="77"/>
              </a:rPr>
              <a:t>Conclusions &amp; Future Work</a:t>
            </a:r>
          </a:p>
          <a:p>
            <a:endParaRPr lang="en-US" b="1" dirty="0">
              <a:latin typeface="Lato" panose="020F0502020204030203" pitchFamily="34" charset="77"/>
            </a:endParaRPr>
          </a:p>
          <a:p>
            <a:r>
              <a:rPr lang="en-US" sz="1600" b="1" dirty="0"/>
              <a:t>Conclusions</a:t>
            </a:r>
          </a:p>
          <a:p>
            <a:pPr marL="742950" lvl="1" indent="-285750">
              <a:buFont typeface="Arial" panose="020B0604020202020204" pitchFamily="34" charset="0"/>
              <a:buChar char="•"/>
            </a:pPr>
            <a:r>
              <a:rPr lang="en-US" sz="1400" dirty="0"/>
              <a:t>We built a full pipeline combining a </a:t>
            </a:r>
            <a:r>
              <a:rPr lang="en-US" sz="1400" b="1" dirty="0"/>
              <a:t>fine-tuned diffusion model</a:t>
            </a:r>
            <a:r>
              <a:rPr lang="en-US" sz="1400" dirty="0"/>
              <a:t> for face generation and a </a:t>
            </a:r>
            <a:r>
              <a:rPr lang="en-US" sz="1400" b="1" dirty="0"/>
              <a:t>conformal prediction (CP) model</a:t>
            </a:r>
            <a:r>
              <a:rPr lang="en-US" sz="1400" dirty="0"/>
              <a:t> for age and gender estimation.</a:t>
            </a:r>
          </a:p>
          <a:p>
            <a:pPr marL="742950" lvl="1" indent="-285750">
              <a:buFont typeface="Arial" panose="020B0604020202020204" pitchFamily="34" charset="0"/>
              <a:buChar char="•"/>
            </a:pPr>
            <a:r>
              <a:rPr lang="en-US" sz="1400" dirty="0"/>
              <a:t>The diffusion model generated </a:t>
            </a:r>
            <a:r>
              <a:rPr lang="en-US" sz="1400" b="1" dirty="0"/>
              <a:t>realistic, high-quality faces</a:t>
            </a:r>
            <a:r>
              <a:rPr lang="en-US" sz="1400" dirty="0"/>
              <a:t> that matched age, gender, and race prompts.</a:t>
            </a:r>
          </a:p>
          <a:p>
            <a:pPr marL="742950" lvl="1" indent="-285750">
              <a:buFont typeface="Arial" panose="020B0604020202020204" pitchFamily="34" charset="0"/>
              <a:buChar char="•"/>
            </a:pPr>
            <a:r>
              <a:rPr lang="en-US" sz="1400" dirty="0"/>
              <a:t>The CP model provided </a:t>
            </a:r>
            <a:r>
              <a:rPr lang="en-US" sz="1400" b="1" dirty="0"/>
              <a:t>accurate age predictions</a:t>
            </a:r>
            <a:r>
              <a:rPr lang="en-US" sz="1400" dirty="0"/>
              <a:t> with </a:t>
            </a:r>
            <a:r>
              <a:rPr lang="en-US" sz="1400" b="1" dirty="0"/>
              <a:t>well-calibrated confidence intervals</a:t>
            </a:r>
            <a:r>
              <a:rPr lang="en-US" sz="1400" dirty="0"/>
              <a:t>, and </a:t>
            </a:r>
            <a:r>
              <a:rPr lang="en-US" sz="1400" b="1" dirty="0"/>
              <a:t>robust gender classification</a:t>
            </a:r>
            <a:r>
              <a:rPr lang="en-US" sz="1400" dirty="0"/>
              <a:t>.</a:t>
            </a:r>
          </a:p>
          <a:p>
            <a:pPr marL="742950" lvl="1" indent="-285750">
              <a:buFont typeface="Arial" panose="020B0604020202020204" pitchFamily="34" charset="0"/>
              <a:buChar char="•"/>
            </a:pPr>
            <a:r>
              <a:rPr lang="en-US" sz="1400" dirty="0"/>
              <a:t>The system worked best for </a:t>
            </a:r>
            <a:r>
              <a:rPr lang="en-US" sz="1400" b="1" dirty="0"/>
              <a:t>adult faces</a:t>
            </a:r>
            <a:r>
              <a:rPr lang="en-US" sz="1400" dirty="0"/>
              <a:t>, with </a:t>
            </a:r>
            <a:r>
              <a:rPr lang="en-US" sz="1400" b="1" dirty="0"/>
              <a:t>narrow intervals and high accuracy</a:t>
            </a:r>
            <a:r>
              <a:rPr lang="en-US" sz="1400" dirty="0"/>
              <a:t>.</a:t>
            </a:r>
          </a:p>
          <a:p>
            <a:pPr marL="742950" lvl="1" indent="-285750">
              <a:buFont typeface="Arial" panose="020B0604020202020204" pitchFamily="34" charset="0"/>
              <a:buChar char="•"/>
            </a:pPr>
            <a:r>
              <a:rPr lang="en-US" sz="1400" b="1" dirty="0"/>
              <a:t>Uncertainty increased</a:t>
            </a:r>
            <a:r>
              <a:rPr lang="en-US" sz="1400" dirty="0"/>
              <a:t> for </a:t>
            </a:r>
            <a:r>
              <a:rPr lang="en-US" sz="1400" b="1" dirty="0"/>
              <a:t>very young or elderly</a:t>
            </a:r>
            <a:r>
              <a:rPr lang="en-US" sz="1400" dirty="0"/>
              <a:t> faces in both real and synthetic data.</a:t>
            </a:r>
          </a:p>
          <a:p>
            <a:pPr marL="742950" lvl="1" indent="-285750">
              <a:buFont typeface="Arial" panose="020B0604020202020204" pitchFamily="34" charset="0"/>
              <a:buChar char="•"/>
            </a:pPr>
            <a:r>
              <a:rPr lang="en-US" sz="1400" dirty="0"/>
              <a:t>Our training and evaluation methods were validated by </a:t>
            </a:r>
            <a:r>
              <a:rPr lang="en-US" sz="1400" b="1" dirty="0"/>
              <a:t>strong metrics and visual results</a:t>
            </a:r>
            <a:r>
              <a:rPr lang="en-US" sz="1400" dirty="0"/>
              <a:t>, but also showed areas needing improvement (e.g., better data balance, rare case handling).</a:t>
            </a:r>
          </a:p>
          <a:p>
            <a:pPr marL="742950" lvl="1" indent="-285750">
              <a:buFont typeface="Arial" panose="020B0604020202020204" pitchFamily="34" charset="0"/>
              <a:buChar char="•"/>
            </a:pPr>
            <a:r>
              <a:rPr lang="en-US" sz="1400" dirty="0"/>
              <a:t>The work shows that combining advanced generative models like Diffusion with uncertainty-aware predictors such as conformal prediction creates trustworthy, interpretable AI pipelines, where both realism and reliability are needed.</a:t>
            </a:r>
          </a:p>
          <a:p>
            <a:pPr marL="742950" lvl="1" indent="-285750">
              <a:buFont typeface="Arial" panose="020B0604020202020204" pitchFamily="34" charset="0"/>
              <a:buChar char="•"/>
            </a:pPr>
            <a:endParaRPr lang="en-US" sz="1400" dirty="0"/>
          </a:p>
          <a:p>
            <a:r>
              <a:rPr lang="en-US" sz="1600" b="1" dirty="0"/>
              <a:t>Future Work</a:t>
            </a:r>
          </a:p>
          <a:p>
            <a:pPr marL="742950" lvl="1" indent="-285750">
              <a:buFont typeface="Arial" panose="020B0604020202020204" pitchFamily="34" charset="0"/>
              <a:buChar char="•"/>
            </a:pPr>
            <a:r>
              <a:rPr lang="en-US" sz="1400" dirty="0"/>
              <a:t>Use a </a:t>
            </a:r>
            <a:r>
              <a:rPr lang="en-US" sz="1400" b="1" dirty="0"/>
              <a:t>face-specific pre-trained model</a:t>
            </a:r>
            <a:r>
              <a:rPr lang="en-US" sz="1400" dirty="0"/>
              <a:t> (instead of MobileNetV2) in the CP pipeline to improve feature understanding and prediction accuracy.</a:t>
            </a:r>
          </a:p>
          <a:p>
            <a:pPr marL="742950" lvl="1" indent="-285750">
              <a:buFont typeface="Arial" panose="020B0604020202020204" pitchFamily="34" charset="0"/>
              <a:buChar char="•"/>
            </a:pPr>
            <a:r>
              <a:rPr lang="en-US" sz="1400" dirty="0"/>
              <a:t>Enforce the Diffusion model to generate images containing only one person per output, by improving prompt design and sampling strategy.</a:t>
            </a:r>
          </a:p>
        </p:txBody>
      </p:sp>
    </p:spTree>
    <p:extLst>
      <p:ext uri="{BB962C8B-B14F-4D97-AF65-F5344CB8AC3E}">
        <p14:creationId xmlns:p14="http://schemas.microsoft.com/office/powerpoint/2010/main" val="171007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B4E2D-E0EC-1E85-828C-D8A943D4D33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2005E168-61C3-B160-3964-82B5A4F71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7BBABE3E-3915-B024-C8B4-4128B520017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FC7FEB1-D6CE-1175-A38B-5F41AB80D521}"/>
              </a:ext>
            </a:extLst>
          </p:cNvPr>
          <p:cNvSpPr>
            <a:spLocks noGrp="1"/>
          </p:cNvSpPr>
          <p:nvPr>
            <p:ph type="sldNum" sz="quarter" idx="12"/>
          </p:nvPr>
        </p:nvSpPr>
        <p:spPr/>
        <p:txBody>
          <a:bodyPr/>
          <a:lstStyle/>
          <a:p>
            <a:fld id="{48F19E39-9933-F648-B2F3-3AC17C0DC986}" type="slidenum">
              <a:rPr lang="en-US" smtClean="0">
                <a:solidFill>
                  <a:schemeClr val="bg1"/>
                </a:solidFill>
              </a:rPr>
              <a:t>24</a:t>
            </a:fld>
            <a:endParaRPr lang="en-US" dirty="0">
              <a:solidFill>
                <a:schemeClr val="bg1"/>
              </a:solidFill>
            </a:endParaRPr>
          </a:p>
        </p:txBody>
      </p:sp>
      <p:sp>
        <p:nvSpPr>
          <p:cNvPr id="2" name="TextBox 1">
            <a:extLst>
              <a:ext uri="{FF2B5EF4-FFF2-40B4-BE49-F238E27FC236}">
                <a16:creationId xmlns:a16="http://schemas.microsoft.com/office/drawing/2014/main" id="{D346706A-40AD-F962-C41A-459A5035EFF5}"/>
              </a:ext>
            </a:extLst>
          </p:cNvPr>
          <p:cNvSpPr txBox="1"/>
          <p:nvPr/>
        </p:nvSpPr>
        <p:spPr>
          <a:xfrm>
            <a:off x="616226" y="343779"/>
            <a:ext cx="10962862" cy="5447645"/>
          </a:xfrm>
          <a:prstGeom prst="rect">
            <a:avLst/>
          </a:prstGeom>
          <a:noFill/>
        </p:spPr>
        <p:txBody>
          <a:bodyPr wrap="square" rtlCol="0">
            <a:spAutoFit/>
          </a:bodyPr>
          <a:lstStyle/>
          <a:p>
            <a:r>
              <a:rPr lang="en-US" sz="2200" b="1" dirty="0">
                <a:solidFill>
                  <a:srgbClr val="822334"/>
                </a:solidFill>
                <a:latin typeface="Lato" panose="020F0502020204030203" pitchFamily="34" charset="77"/>
              </a:rPr>
              <a:t>References &amp; Tools</a:t>
            </a:r>
          </a:p>
          <a:p>
            <a:endParaRPr lang="en-US" b="1" dirty="0">
              <a:latin typeface="Lato" panose="020F0502020204030203" pitchFamily="34" charset="77"/>
            </a:endParaRPr>
          </a:p>
          <a:p>
            <a:r>
              <a:rPr lang="en-US" sz="1400" b="1" dirty="0"/>
              <a:t>References</a:t>
            </a:r>
          </a:p>
          <a:p>
            <a:pPr marL="742950" lvl="1" indent="-285750">
              <a:buFont typeface="Arial" panose="020B0604020202020204" pitchFamily="34" charset="0"/>
              <a:buChar char="•"/>
            </a:pPr>
            <a:r>
              <a:rPr lang="en-US" sz="1400" b="1" dirty="0" err="1"/>
              <a:t>UTKFace</a:t>
            </a:r>
            <a:r>
              <a:rPr lang="en-US" sz="1400" b="1" dirty="0"/>
              <a:t> Dataset</a:t>
            </a:r>
            <a:r>
              <a:rPr lang="en-US" sz="1400" dirty="0"/>
              <a:t> – Large-scale dataset with age, gender, and race annotations.</a:t>
            </a:r>
            <a:br>
              <a:rPr lang="en-US" sz="1400" dirty="0"/>
            </a:br>
            <a:r>
              <a:rPr lang="en-US" sz="1400" dirty="0">
                <a:hlinkClick r:id="rId3"/>
              </a:rPr>
              <a:t>https://www.kaggle.com/datasets/jangedoo/utkface-new</a:t>
            </a:r>
            <a:endParaRPr lang="en-US" sz="1400" dirty="0"/>
          </a:p>
          <a:p>
            <a:pPr marL="742950" lvl="1" indent="-285750">
              <a:buFont typeface="Arial" panose="020B0604020202020204" pitchFamily="34" charset="0"/>
              <a:buChar char="•"/>
            </a:pPr>
            <a:r>
              <a:rPr lang="en-US" sz="1400" b="1" dirty="0"/>
              <a:t>Stable Diffusion v1.5</a:t>
            </a:r>
            <a:r>
              <a:rPr lang="en-US" sz="1400" dirty="0"/>
              <a:t> – Pre-trained diffusion model used for image generation.</a:t>
            </a:r>
            <a:br>
              <a:rPr lang="en-US" sz="1400" dirty="0"/>
            </a:br>
            <a:r>
              <a:rPr lang="en-US" sz="1400" dirty="0">
                <a:hlinkClick r:id="rId4"/>
              </a:rPr>
              <a:t>https://huggingface.co/runwayml/stable-diffusion-v1-5</a:t>
            </a:r>
            <a:endParaRPr lang="en-US" sz="1400" dirty="0"/>
          </a:p>
          <a:p>
            <a:pPr marL="742950" lvl="1" indent="-285750">
              <a:buFont typeface="Arial" panose="020B0604020202020204" pitchFamily="34" charset="0"/>
              <a:buChar char="•"/>
            </a:pPr>
            <a:r>
              <a:rPr lang="en-US" sz="1400" b="1" dirty="0"/>
              <a:t>Denoising Diffusion Probabilistic Models</a:t>
            </a:r>
            <a:r>
              <a:rPr lang="en-US" sz="1400" dirty="0"/>
              <a:t> – Original paper introducing the diffusion framework.</a:t>
            </a:r>
            <a:br>
              <a:rPr lang="en-US" sz="1400" dirty="0"/>
            </a:br>
            <a:r>
              <a:rPr lang="en-US" sz="1400" i="1" dirty="0"/>
              <a:t>Ho et al., </a:t>
            </a:r>
            <a:r>
              <a:rPr lang="en-US" sz="1400" i="1" dirty="0" err="1"/>
              <a:t>NeurIPS</a:t>
            </a:r>
            <a:r>
              <a:rPr lang="en-US" sz="1400" i="1" dirty="0"/>
              <a:t> 2020</a:t>
            </a:r>
            <a:br>
              <a:rPr lang="en-US" sz="1400" dirty="0"/>
            </a:br>
            <a:r>
              <a:rPr lang="en-US" sz="1400" dirty="0">
                <a:hlinkClick r:id="rId5"/>
              </a:rPr>
              <a:t>https://arxiv.org/abs/2006.11239</a:t>
            </a:r>
            <a:endParaRPr lang="en-US" sz="1400" dirty="0"/>
          </a:p>
          <a:p>
            <a:pPr marL="742950" lvl="1" indent="-285750">
              <a:buFont typeface="Arial" panose="020B0604020202020204" pitchFamily="34" charset="0"/>
              <a:buChar char="•"/>
            </a:pPr>
            <a:r>
              <a:rPr lang="en-US" sz="1400" b="1" dirty="0"/>
              <a:t>Label Distribution Age Encoding (LDAE)</a:t>
            </a:r>
            <a:r>
              <a:rPr lang="en-US" sz="1400" dirty="0"/>
              <a:t> – Robust method for age estimation in images.</a:t>
            </a:r>
            <a:br>
              <a:rPr lang="en-US" sz="1400" dirty="0"/>
            </a:br>
            <a:r>
              <a:rPr lang="en-US" sz="1400" i="1" dirty="0"/>
              <a:t>Gao et al., Neurocomputing, 2017</a:t>
            </a:r>
            <a:endParaRPr lang="en-US" sz="1400" dirty="0"/>
          </a:p>
          <a:p>
            <a:pPr marL="742950" lvl="1" indent="-285750">
              <a:buFont typeface="Arial" panose="020B0604020202020204" pitchFamily="34" charset="0"/>
              <a:buChar char="•"/>
            </a:pPr>
            <a:r>
              <a:rPr lang="en-US" sz="1400" b="1" dirty="0"/>
              <a:t>Conformal Prediction</a:t>
            </a:r>
            <a:r>
              <a:rPr lang="en-US" sz="1400" dirty="0"/>
              <a:t> – Statistical technique for generating reliable confidence intervals.</a:t>
            </a:r>
            <a:br>
              <a:rPr lang="en-US" sz="1400" dirty="0"/>
            </a:br>
            <a:r>
              <a:rPr lang="en-US" sz="1400" dirty="0">
                <a:hlinkClick r:id="rId6"/>
              </a:rPr>
              <a:t>https://www.stat.uchicago.edu/~rigollet/PDF/teaching/conformal.pdf</a:t>
            </a:r>
            <a:endParaRPr lang="en-US" sz="1400" dirty="0"/>
          </a:p>
          <a:p>
            <a:endParaRPr lang="en-US" sz="1400" b="1" dirty="0"/>
          </a:p>
          <a:p>
            <a:r>
              <a:rPr lang="en-US" sz="1400" b="1" dirty="0"/>
              <a:t>Key Libraries and Tools</a:t>
            </a:r>
          </a:p>
          <a:p>
            <a:pPr marL="742950" lvl="1" indent="-285750">
              <a:buFont typeface="Arial" panose="020B0604020202020204" pitchFamily="34" charset="0"/>
              <a:buChar char="•"/>
            </a:pPr>
            <a:r>
              <a:rPr lang="en-US" sz="1400" b="1" dirty="0" err="1"/>
              <a:t>PyTorch</a:t>
            </a:r>
            <a:r>
              <a:rPr lang="en-US" sz="1400" b="1" dirty="0"/>
              <a:t>:</a:t>
            </a:r>
            <a:r>
              <a:rPr lang="en-US" sz="1400" dirty="0"/>
              <a:t> Deep learning framework used for model development</a:t>
            </a:r>
          </a:p>
          <a:p>
            <a:pPr marL="742950" lvl="1" indent="-285750">
              <a:buFont typeface="Arial" panose="020B0604020202020204" pitchFamily="34" charset="0"/>
              <a:buChar char="•"/>
            </a:pPr>
            <a:r>
              <a:rPr lang="en-US" sz="1400" b="1" dirty="0"/>
              <a:t>TensorFlow / </a:t>
            </a:r>
            <a:r>
              <a:rPr lang="en-US" sz="1400" b="1" dirty="0" err="1"/>
              <a:t>Keras</a:t>
            </a:r>
            <a:r>
              <a:rPr lang="en-US" sz="1400" b="1" dirty="0"/>
              <a:t>:</a:t>
            </a:r>
            <a:r>
              <a:rPr lang="en-US" sz="1400" dirty="0"/>
              <a:t> Used for data augmentation and model experimentation</a:t>
            </a:r>
          </a:p>
          <a:p>
            <a:pPr marL="742950" lvl="1" indent="-285750">
              <a:buFont typeface="Arial" panose="020B0604020202020204" pitchFamily="34" charset="0"/>
              <a:buChar char="•"/>
            </a:pPr>
            <a:r>
              <a:rPr lang="en-US" sz="1400" b="1" dirty="0"/>
              <a:t>Diffusers:</a:t>
            </a:r>
            <a:r>
              <a:rPr lang="en-US" sz="1400" dirty="0"/>
              <a:t> </a:t>
            </a:r>
            <a:r>
              <a:rPr lang="en-US" sz="1400" dirty="0" err="1"/>
              <a:t>HuggingFace</a:t>
            </a:r>
            <a:r>
              <a:rPr lang="en-US" sz="1400" dirty="0"/>
              <a:t> library for diffusion model training and inference</a:t>
            </a:r>
          </a:p>
          <a:p>
            <a:pPr marL="742950" lvl="1" indent="-285750">
              <a:buFont typeface="Arial" panose="020B0604020202020204" pitchFamily="34" charset="0"/>
              <a:buChar char="•"/>
            </a:pPr>
            <a:r>
              <a:rPr lang="en-US" sz="1400" b="1" dirty="0"/>
              <a:t>Transformers:</a:t>
            </a:r>
            <a:r>
              <a:rPr lang="en-US" sz="1400" dirty="0"/>
              <a:t> </a:t>
            </a:r>
            <a:r>
              <a:rPr lang="en-US" sz="1400" dirty="0" err="1"/>
              <a:t>HuggingFace</a:t>
            </a:r>
            <a:r>
              <a:rPr lang="en-US" sz="1400" dirty="0"/>
              <a:t> library for text encoding and CLIP usage</a:t>
            </a:r>
          </a:p>
          <a:p>
            <a:pPr marL="742950" lvl="1" indent="-285750">
              <a:buFont typeface="Arial" panose="020B0604020202020204" pitchFamily="34" charset="0"/>
              <a:buChar char="•"/>
            </a:pPr>
            <a:r>
              <a:rPr lang="en-US" sz="1400" b="1" dirty="0"/>
              <a:t>NumPy</a:t>
            </a:r>
            <a:r>
              <a:rPr lang="en-US" sz="1400" dirty="0"/>
              <a:t>, </a:t>
            </a:r>
            <a:r>
              <a:rPr lang="en-US" sz="1400" b="1" dirty="0"/>
              <a:t>pandas:</a:t>
            </a:r>
            <a:r>
              <a:rPr lang="en-US" sz="1400" dirty="0"/>
              <a:t> Data processing and numerical operations</a:t>
            </a:r>
          </a:p>
          <a:p>
            <a:pPr marL="742950" lvl="1" indent="-285750">
              <a:buFont typeface="Arial" panose="020B0604020202020204" pitchFamily="34" charset="0"/>
              <a:buChar char="•"/>
            </a:pPr>
            <a:r>
              <a:rPr lang="en-US" sz="1400" b="1" dirty="0"/>
              <a:t>scikit-learn:</a:t>
            </a:r>
            <a:r>
              <a:rPr lang="en-US" sz="1400" dirty="0"/>
              <a:t> Metrics and validation tools</a:t>
            </a:r>
          </a:p>
          <a:p>
            <a:pPr marL="742950" lvl="1" indent="-285750">
              <a:buFont typeface="Arial" panose="020B0604020202020204" pitchFamily="34" charset="0"/>
              <a:buChar char="•"/>
            </a:pPr>
            <a:r>
              <a:rPr lang="en-US" sz="1400" b="1" dirty="0"/>
              <a:t>matplotlib</a:t>
            </a:r>
            <a:r>
              <a:rPr lang="en-US" sz="1400" dirty="0"/>
              <a:t>, </a:t>
            </a:r>
            <a:r>
              <a:rPr lang="en-US" sz="1400" b="1" dirty="0"/>
              <a:t>seaborn:</a:t>
            </a:r>
            <a:r>
              <a:rPr lang="en-US" sz="1400" dirty="0"/>
              <a:t> Plotting and visualization</a:t>
            </a:r>
          </a:p>
          <a:p>
            <a:pPr marL="742950" lvl="1" indent="-285750">
              <a:buFont typeface="Arial" panose="020B0604020202020204" pitchFamily="34" charset="0"/>
              <a:buChar char="•"/>
            </a:pPr>
            <a:r>
              <a:rPr lang="en-US" sz="1400" b="1" dirty="0" err="1"/>
              <a:t>Tqdm</a:t>
            </a:r>
            <a:r>
              <a:rPr lang="en-US" sz="1400" b="1" dirty="0"/>
              <a:t>:</a:t>
            </a:r>
            <a:r>
              <a:rPr lang="en-US" sz="1400" dirty="0"/>
              <a:t> Progress bars for training and data loading tasks</a:t>
            </a:r>
          </a:p>
        </p:txBody>
      </p:sp>
    </p:spTree>
    <p:extLst>
      <p:ext uri="{BB962C8B-B14F-4D97-AF65-F5344CB8AC3E}">
        <p14:creationId xmlns:p14="http://schemas.microsoft.com/office/powerpoint/2010/main" val="2883982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31A8A-B0EB-222C-DF62-39D960A7ECB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14118EE7-C37B-B440-7C17-53D32BB43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2738BFB-DF28-D592-083F-3C8B084D3DA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9E16DEB3-E07E-B646-1FF5-B3E5DAD3EF96}"/>
              </a:ext>
            </a:extLst>
          </p:cNvPr>
          <p:cNvSpPr>
            <a:spLocks noGrp="1"/>
          </p:cNvSpPr>
          <p:nvPr>
            <p:ph type="sldNum" sz="quarter" idx="12"/>
          </p:nvPr>
        </p:nvSpPr>
        <p:spPr/>
        <p:txBody>
          <a:bodyPr/>
          <a:lstStyle/>
          <a:p>
            <a:fld id="{48F19E39-9933-F648-B2F3-3AC17C0DC986}" type="slidenum">
              <a:rPr lang="en-US" smtClean="0">
                <a:solidFill>
                  <a:schemeClr val="bg1"/>
                </a:solidFill>
              </a:rPr>
              <a:t>3</a:t>
            </a:fld>
            <a:endParaRPr lang="en-US" dirty="0">
              <a:solidFill>
                <a:schemeClr val="bg1"/>
              </a:solidFill>
            </a:endParaRPr>
          </a:p>
        </p:txBody>
      </p:sp>
      <p:sp>
        <p:nvSpPr>
          <p:cNvPr id="2" name="TextBox 1">
            <a:extLst>
              <a:ext uri="{FF2B5EF4-FFF2-40B4-BE49-F238E27FC236}">
                <a16:creationId xmlns:a16="http://schemas.microsoft.com/office/drawing/2014/main" id="{386ECE4F-BA0E-CA30-65F5-160CA98326E2}"/>
              </a:ext>
            </a:extLst>
          </p:cNvPr>
          <p:cNvSpPr txBox="1"/>
          <p:nvPr/>
        </p:nvSpPr>
        <p:spPr>
          <a:xfrm>
            <a:off x="616225" y="343779"/>
            <a:ext cx="11340644" cy="4801314"/>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Challenges &amp; Limitations</a:t>
            </a:r>
          </a:p>
          <a:p>
            <a:pPr algn="just"/>
            <a:endParaRPr lang="en-US" b="1" dirty="0">
              <a:latin typeface="Lato" panose="020F0502020204030203" pitchFamily="34" charset="77"/>
            </a:endParaRPr>
          </a:p>
          <a:p>
            <a:pPr algn="just"/>
            <a:r>
              <a:rPr lang="en-US" sz="1400" b="1" dirty="0"/>
              <a:t>Compute Power:</a:t>
            </a:r>
            <a:endParaRPr lang="en-US" sz="1400" dirty="0"/>
          </a:p>
          <a:p>
            <a:pPr marL="742950" lvl="1" indent="-285750" algn="just">
              <a:buFont typeface="Arial" panose="020B0604020202020204" pitchFamily="34" charset="0"/>
              <a:buChar char="•"/>
            </a:pPr>
            <a:r>
              <a:rPr lang="en-US" sz="1400" dirty="0"/>
              <a:t>We did not have access to a high-end Nvidia GPU on our local machines.</a:t>
            </a:r>
          </a:p>
          <a:p>
            <a:pPr marL="742950" lvl="1" indent="-285750" algn="just">
              <a:buFont typeface="Arial" panose="020B0604020202020204" pitchFamily="34" charset="0"/>
              <a:buChar char="•"/>
            </a:pPr>
            <a:r>
              <a:rPr lang="en-US" sz="1400" dirty="0"/>
              <a:t>Most model training and testing had to be done on </a:t>
            </a:r>
            <a:r>
              <a:rPr lang="en-US" sz="1400" b="1" dirty="0"/>
              <a:t>Google </a:t>
            </a:r>
            <a:r>
              <a:rPr lang="en-US" sz="1400" b="1" dirty="0" err="1"/>
              <a:t>Colab</a:t>
            </a:r>
            <a:r>
              <a:rPr lang="en-US" sz="1400" dirty="0"/>
              <a:t>, where we purchased </a:t>
            </a:r>
            <a:r>
              <a:rPr lang="en-US" sz="1400" dirty="0" err="1"/>
              <a:t>Colab</a:t>
            </a:r>
            <a:r>
              <a:rPr lang="en-US" sz="1400" dirty="0"/>
              <a:t> Pro three separate times and used up about </a:t>
            </a:r>
            <a:r>
              <a:rPr lang="en-US" sz="1400" b="1" dirty="0"/>
              <a:t>250 compute units</a:t>
            </a:r>
            <a:r>
              <a:rPr lang="en-US" sz="1400" dirty="0"/>
              <a:t> to access A100 GPUs.</a:t>
            </a:r>
          </a:p>
          <a:p>
            <a:pPr marL="742950" lvl="1" indent="-285750" algn="just">
              <a:buFont typeface="Arial" panose="020B0604020202020204" pitchFamily="34" charset="0"/>
              <a:buChar char="•"/>
            </a:pPr>
            <a:r>
              <a:rPr lang="en-US" sz="1400" dirty="0"/>
              <a:t>Less powerful GPUs (like T4 or L4) were often too weak, even loading large models or full-size images would fail or crash sessions.</a:t>
            </a:r>
          </a:p>
          <a:p>
            <a:pPr marL="285750" indent="-285750" algn="just">
              <a:buFont typeface="Arial" panose="020B0604020202020204" pitchFamily="34" charset="0"/>
              <a:buChar char="•"/>
            </a:pPr>
            <a:endParaRPr lang="en-US" sz="1400" b="1" dirty="0"/>
          </a:p>
          <a:p>
            <a:pPr algn="just"/>
            <a:r>
              <a:rPr lang="en-US" sz="1400" b="1" dirty="0"/>
              <a:t>Frequent Technical Issues:</a:t>
            </a:r>
            <a:endParaRPr lang="en-US" sz="1400" dirty="0"/>
          </a:p>
          <a:p>
            <a:pPr marL="742950" lvl="1" indent="-285750" algn="just">
              <a:buFont typeface="Arial" panose="020B0604020202020204" pitchFamily="34" charset="0"/>
              <a:buChar char="•"/>
            </a:pPr>
            <a:r>
              <a:rPr lang="en-US" sz="1400" dirty="0"/>
              <a:t>Running out of GPU memory or having </a:t>
            </a:r>
            <a:r>
              <a:rPr lang="en-US" sz="1400" b="1" dirty="0" err="1"/>
              <a:t>Colab</a:t>
            </a:r>
            <a:r>
              <a:rPr lang="en-US" sz="1400" b="1" dirty="0"/>
              <a:t> sessions crash </a:t>
            </a:r>
            <a:r>
              <a:rPr lang="en-US" sz="1400" dirty="0"/>
              <a:t>was common, especially when scaling from a small debug dataset to the full dataset.</a:t>
            </a:r>
          </a:p>
          <a:p>
            <a:pPr marL="742950" lvl="1" indent="-285750" algn="just">
              <a:buFont typeface="Arial" panose="020B0604020202020204" pitchFamily="34" charset="0"/>
              <a:buChar char="•"/>
            </a:pPr>
            <a:r>
              <a:rPr lang="en-US" sz="1400" dirty="0"/>
              <a:t>We often had to debug and </a:t>
            </a:r>
            <a:r>
              <a:rPr lang="en-US" sz="1400" b="1" dirty="0"/>
              <a:t>develop</a:t>
            </a:r>
            <a:r>
              <a:rPr lang="en-US" sz="1400" dirty="0"/>
              <a:t> </a:t>
            </a:r>
            <a:r>
              <a:rPr lang="en-US" sz="1400" b="1" dirty="0"/>
              <a:t>code very quickly</a:t>
            </a:r>
            <a:r>
              <a:rPr lang="en-US" sz="1400" dirty="0"/>
              <a:t> to make the most of our compute time, then rerun everything from scratch.</a:t>
            </a:r>
          </a:p>
          <a:p>
            <a:pPr marL="742950" lvl="1" indent="-285750" algn="just">
              <a:buFont typeface="Arial" panose="020B0604020202020204" pitchFamily="34" charset="0"/>
              <a:buChar char="•"/>
            </a:pPr>
            <a:r>
              <a:rPr lang="en-US" sz="1400" dirty="0"/>
              <a:t>Fine-tuning both the diffusion and conformal prediction models with different settings was time-consuming and burned through our compute units quickly.</a:t>
            </a:r>
          </a:p>
          <a:p>
            <a:pPr algn="just"/>
            <a:endParaRPr lang="en-US" sz="1400" b="1" dirty="0"/>
          </a:p>
          <a:p>
            <a:pPr algn="just"/>
            <a:r>
              <a:rPr lang="en-US" sz="1400" b="1" dirty="0"/>
              <a:t>Quality of Generated Images and Unstable Early Results for CP Aged estimation:</a:t>
            </a:r>
          </a:p>
          <a:p>
            <a:pPr marL="742950" lvl="1" indent="-285750" algn="just">
              <a:buFont typeface="Arial" panose="020B0604020202020204" pitchFamily="34" charset="0"/>
              <a:buChar char="•"/>
            </a:pPr>
            <a:r>
              <a:rPr lang="en-US" sz="1400" dirty="0"/>
              <a:t>Early in the project, the diffusion model produced only </a:t>
            </a:r>
            <a:r>
              <a:rPr lang="en-US" sz="1400" b="1" dirty="0"/>
              <a:t>unrealistic or distorted faces</a:t>
            </a:r>
            <a:r>
              <a:rPr lang="en-US" sz="1400" dirty="0"/>
              <a:t>, even after using a lot of compute.</a:t>
            </a:r>
          </a:p>
          <a:p>
            <a:pPr marL="742950" lvl="1" indent="-285750" algn="just">
              <a:buFont typeface="Arial" panose="020B0604020202020204" pitchFamily="34" charset="0"/>
              <a:buChar char="•"/>
            </a:pPr>
            <a:r>
              <a:rPr lang="en-US" sz="1400" dirty="0"/>
              <a:t>It took many rounds of troubleshooting, adjusting prompts, and refining model parameters before we could generate convincing, realistic faces.</a:t>
            </a:r>
            <a:endParaRPr lang="en-US" sz="1400" b="1" dirty="0"/>
          </a:p>
          <a:p>
            <a:pPr marL="742950" lvl="1" indent="-285750" algn="just">
              <a:buFont typeface="Arial" panose="020B0604020202020204" pitchFamily="34" charset="0"/>
              <a:buChar char="•"/>
            </a:pPr>
            <a:r>
              <a:rPr lang="en-US" sz="1400" dirty="0"/>
              <a:t>The </a:t>
            </a:r>
            <a:r>
              <a:rPr lang="en-US" sz="1400" b="1" dirty="0"/>
              <a:t>conformal prediction </a:t>
            </a:r>
            <a:r>
              <a:rPr lang="en-US" sz="1400" dirty="0"/>
              <a:t>model, when trained locally, initially gave completely nonsensical results (like ages of </a:t>
            </a:r>
            <a:r>
              <a:rPr lang="en-US" sz="1400" b="1" dirty="0"/>
              <a:t>450 years</a:t>
            </a:r>
            <a:r>
              <a:rPr lang="en-US" sz="1400" dirty="0"/>
              <a:t>).</a:t>
            </a:r>
          </a:p>
          <a:p>
            <a:pPr marL="742950" lvl="1" indent="-285750" algn="just">
              <a:buFont typeface="Arial" panose="020B0604020202020204" pitchFamily="34" charset="0"/>
              <a:buChar char="•"/>
            </a:pPr>
            <a:r>
              <a:rPr lang="en-US" sz="1400" dirty="0"/>
              <a:t>It was unclear whether these issues were from under-training, bugs in the code, or resource limitations.</a:t>
            </a:r>
          </a:p>
          <a:p>
            <a:pPr marL="742950" lvl="1" indent="-285750" algn="just">
              <a:buFont typeface="Arial" panose="020B0604020202020204" pitchFamily="34" charset="0"/>
              <a:buChar char="•"/>
            </a:pPr>
            <a:r>
              <a:rPr lang="en-US" sz="1400" dirty="0"/>
              <a:t>Only after moving everything to </a:t>
            </a:r>
            <a:r>
              <a:rPr lang="en-US" sz="1400" dirty="0" err="1"/>
              <a:t>Colab</a:t>
            </a:r>
            <a:r>
              <a:rPr lang="en-US" sz="1400" dirty="0"/>
              <a:t> and carefully refining our pipeline did the models begin producing reasonable predictions.</a:t>
            </a:r>
          </a:p>
        </p:txBody>
      </p:sp>
      <p:pic>
        <p:nvPicPr>
          <p:cNvPr id="5" name="Picture 4">
            <a:extLst>
              <a:ext uri="{FF2B5EF4-FFF2-40B4-BE49-F238E27FC236}">
                <a16:creationId xmlns:a16="http://schemas.microsoft.com/office/drawing/2014/main" id="{59DA4C70-3CDC-3E23-20A1-6189B56A0AC0}"/>
              </a:ext>
            </a:extLst>
          </p:cNvPr>
          <p:cNvPicPr>
            <a:picLocks noChangeAspect="1"/>
          </p:cNvPicPr>
          <p:nvPr/>
        </p:nvPicPr>
        <p:blipFill>
          <a:blip r:embed="rId3"/>
          <a:srcRect l="3072" t="79576" r="31770" b="2145"/>
          <a:stretch/>
        </p:blipFill>
        <p:spPr>
          <a:xfrm>
            <a:off x="3833948" y="5145093"/>
            <a:ext cx="3916681" cy="1064236"/>
          </a:xfrm>
          <a:prstGeom prst="rect">
            <a:avLst/>
          </a:prstGeom>
        </p:spPr>
      </p:pic>
    </p:spTree>
    <p:extLst>
      <p:ext uri="{BB962C8B-B14F-4D97-AF65-F5344CB8AC3E}">
        <p14:creationId xmlns:p14="http://schemas.microsoft.com/office/powerpoint/2010/main" val="24257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18755-01A5-1622-9C4D-0D72ADD45B2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E4D52DA-A932-275B-B06A-A456C4B1A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7473333-1927-A21C-D442-48471C1DC56B}"/>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0D4846C5-5312-04D7-A79C-338DD73035AF}"/>
              </a:ext>
            </a:extLst>
          </p:cNvPr>
          <p:cNvSpPr>
            <a:spLocks noGrp="1"/>
          </p:cNvSpPr>
          <p:nvPr>
            <p:ph type="sldNum" sz="quarter" idx="12"/>
          </p:nvPr>
        </p:nvSpPr>
        <p:spPr/>
        <p:txBody>
          <a:bodyPr/>
          <a:lstStyle/>
          <a:p>
            <a:fld id="{48F19E39-9933-F648-B2F3-3AC17C0DC986}" type="slidenum">
              <a:rPr lang="en-US" smtClean="0">
                <a:solidFill>
                  <a:schemeClr val="bg1"/>
                </a:solidFill>
              </a:rPr>
              <a:t>4</a:t>
            </a:fld>
            <a:endParaRPr lang="en-US" dirty="0">
              <a:solidFill>
                <a:schemeClr val="bg1"/>
              </a:solidFill>
            </a:endParaRPr>
          </a:p>
        </p:txBody>
      </p:sp>
      <p:sp>
        <p:nvSpPr>
          <p:cNvPr id="2" name="TextBox 1">
            <a:extLst>
              <a:ext uri="{FF2B5EF4-FFF2-40B4-BE49-F238E27FC236}">
                <a16:creationId xmlns:a16="http://schemas.microsoft.com/office/drawing/2014/main" id="{22699F10-9ACB-921C-3EDB-6E3A8AEF3C98}"/>
              </a:ext>
            </a:extLst>
          </p:cNvPr>
          <p:cNvSpPr txBox="1"/>
          <p:nvPr/>
        </p:nvSpPr>
        <p:spPr>
          <a:xfrm>
            <a:off x="616226" y="343779"/>
            <a:ext cx="11027134" cy="3724096"/>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Dataset</a:t>
            </a:r>
          </a:p>
          <a:p>
            <a:pPr algn="just"/>
            <a:endParaRPr lang="en-US" b="1" dirty="0">
              <a:latin typeface="Lato" panose="020F0502020204030203" pitchFamily="34" charset="77"/>
            </a:endParaRPr>
          </a:p>
          <a:p>
            <a:r>
              <a:rPr lang="en-US" sz="1400" dirty="0"/>
              <a:t>We used the </a:t>
            </a:r>
            <a:r>
              <a:rPr lang="en-US" sz="1400" b="1" dirty="0" err="1"/>
              <a:t>UTKFace</a:t>
            </a:r>
            <a:r>
              <a:rPr lang="en-US" sz="1400" b="1" dirty="0"/>
              <a:t> dataset</a:t>
            </a:r>
            <a:r>
              <a:rPr lang="en-US" sz="1400" dirty="0"/>
              <a:t>, which contains over 20,000 natural face images, each labeled with:</a:t>
            </a:r>
          </a:p>
          <a:p>
            <a:pPr marL="742950" lvl="1" indent="-285750">
              <a:buFont typeface="Arial" panose="020B0604020202020204" pitchFamily="34" charset="0"/>
              <a:buChar char="•"/>
            </a:pPr>
            <a:r>
              <a:rPr lang="en-US" sz="1400" b="1" dirty="0"/>
              <a:t>Age </a:t>
            </a:r>
            <a:r>
              <a:rPr lang="en-US" sz="1400" dirty="0"/>
              <a:t>(0 to 116 years), </a:t>
            </a:r>
            <a:r>
              <a:rPr lang="en-US" sz="1400" b="1" dirty="0"/>
              <a:t>Gender:</a:t>
            </a:r>
            <a:r>
              <a:rPr lang="en-US" sz="1400" dirty="0"/>
              <a:t> (0 = male, 1 = female), </a:t>
            </a:r>
            <a:r>
              <a:rPr lang="en-US" sz="1400" b="1" dirty="0"/>
              <a:t>Race:</a:t>
            </a:r>
            <a:r>
              <a:rPr lang="en-US" sz="1400" dirty="0"/>
              <a:t> 0 to 4 (White, Black, Asian, Indian, Other)</a:t>
            </a:r>
          </a:p>
          <a:p>
            <a:endParaRPr lang="en-US" sz="1400" b="1" dirty="0"/>
          </a:p>
          <a:p>
            <a:r>
              <a:rPr lang="en-US" sz="1400" b="1" dirty="0"/>
              <a:t>Download &amp; Preparation:</a:t>
            </a:r>
            <a:endParaRPr lang="en-US" sz="1400" dirty="0"/>
          </a:p>
          <a:p>
            <a:pPr marL="742950" lvl="1" indent="-285750">
              <a:buFont typeface="Arial" panose="020B0604020202020204" pitchFamily="34" charset="0"/>
              <a:buChar char="•"/>
            </a:pPr>
            <a:r>
              <a:rPr lang="en-US" sz="1400" dirty="0"/>
              <a:t>Dataset was downloaded from Kaggle and extracted from a zip file on Google Drive</a:t>
            </a:r>
          </a:p>
          <a:p>
            <a:pPr marL="742950" lvl="1" indent="-285750">
              <a:buFont typeface="Arial" panose="020B0604020202020204" pitchFamily="34" charset="0"/>
              <a:buChar char="•"/>
            </a:pPr>
            <a:r>
              <a:rPr lang="en-US" sz="1400" dirty="0"/>
              <a:t>All images and labels were checked for correct format and content</a:t>
            </a:r>
          </a:p>
          <a:p>
            <a:pPr marL="742950" lvl="1" indent="-285750">
              <a:buFont typeface="Arial" panose="020B0604020202020204" pitchFamily="34" charset="0"/>
              <a:buChar char="•"/>
            </a:pPr>
            <a:r>
              <a:rPr lang="en-US" sz="1400" dirty="0"/>
              <a:t>Invalid files and images with missing or incorrect labels were skipped</a:t>
            </a:r>
          </a:p>
          <a:p>
            <a:pPr marL="742950" lvl="1" indent="-285750">
              <a:buFont typeface="Arial" panose="020B0604020202020204" pitchFamily="34" charset="0"/>
              <a:buChar char="•"/>
            </a:pPr>
            <a:r>
              <a:rPr lang="en-US" sz="1400" dirty="0"/>
              <a:t>Each image resized to </a:t>
            </a:r>
            <a:r>
              <a:rPr lang="en-US" sz="1400" b="1" dirty="0"/>
              <a:t>224×224 pixels</a:t>
            </a:r>
            <a:r>
              <a:rPr lang="en-US" sz="1400" dirty="0"/>
              <a:t> and pixel values normalized to [0, 1]</a:t>
            </a:r>
            <a:endParaRPr lang="en-US" sz="1400" b="1" dirty="0"/>
          </a:p>
          <a:p>
            <a:pPr marL="742950" lvl="1" indent="-285750">
              <a:buFont typeface="Arial" panose="020B0604020202020204" pitchFamily="34" charset="0"/>
              <a:buChar char="•"/>
            </a:pPr>
            <a:r>
              <a:rPr lang="en-US" sz="1400" dirty="0"/>
              <a:t>Ages and genders stored as NumPy arrays</a:t>
            </a:r>
          </a:p>
          <a:p>
            <a:pPr marL="742950" lvl="1" indent="-285750">
              <a:buFont typeface="Arial" panose="020B0604020202020204" pitchFamily="34" charset="0"/>
              <a:buChar char="•"/>
            </a:pPr>
            <a:r>
              <a:rPr lang="en-US" sz="1400" dirty="0"/>
              <a:t>Ages converted to soft-label vectors using </a:t>
            </a:r>
            <a:r>
              <a:rPr lang="en-US" sz="1400" b="1" dirty="0"/>
              <a:t>Label Distribution Age Encoding (LDAE)</a:t>
            </a:r>
            <a:r>
              <a:rPr lang="en-US" sz="1400" dirty="0"/>
              <a:t>, which helps the model learn age as a probability distribution (not just a single value)</a:t>
            </a:r>
          </a:p>
          <a:p>
            <a:pPr marL="742950" lvl="1" indent="-285750">
              <a:buFont typeface="Arial" panose="020B0604020202020204" pitchFamily="34" charset="0"/>
              <a:buChar char="•"/>
            </a:pPr>
            <a:r>
              <a:rPr lang="en-US" sz="1400" dirty="0"/>
              <a:t>Too many samples from very young and very old groups were rebalanced:</a:t>
            </a:r>
          </a:p>
          <a:p>
            <a:pPr marL="1200150" lvl="2" indent="-285750">
              <a:buFont typeface="Arial" panose="020B0604020202020204" pitchFamily="34" charset="0"/>
              <a:buChar char="•"/>
            </a:pPr>
            <a:r>
              <a:rPr lang="en-US" sz="1400" dirty="0"/>
              <a:t>Kept 40% of samples under 4 years old</a:t>
            </a:r>
          </a:p>
          <a:p>
            <a:pPr marL="1200150" lvl="2" indent="-285750">
              <a:buFont typeface="Arial" panose="020B0604020202020204" pitchFamily="34" charset="0"/>
              <a:buChar char="•"/>
            </a:pPr>
            <a:r>
              <a:rPr lang="en-US" sz="1400" dirty="0"/>
              <a:t>Up-sampled seniors (60+)</a:t>
            </a:r>
          </a:p>
        </p:txBody>
      </p:sp>
      <p:pic>
        <p:nvPicPr>
          <p:cNvPr id="5" name="Picture 4">
            <a:extLst>
              <a:ext uri="{FF2B5EF4-FFF2-40B4-BE49-F238E27FC236}">
                <a16:creationId xmlns:a16="http://schemas.microsoft.com/office/drawing/2014/main" id="{21041EB5-6EDD-9799-3EE8-9A9BFF4985EB}"/>
              </a:ext>
            </a:extLst>
          </p:cNvPr>
          <p:cNvPicPr>
            <a:picLocks noChangeAspect="1"/>
          </p:cNvPicPr>
          <p:nvPr/>
        </p:nvPicPr>
        <p:blipFill>
          <a:blip r:embed="rId3"/>
          <a:stretch>
            <a:fillRect/>
          </a:stretch>
        </p:blipFill>
        <p:spPr>
          <a:xfrm>
            <a:off x="616226" y="4067875"/>
            <a:ext cx="3903246" cy="1860425"/>
          </a:xfrm>
          <a:prstGeom prst="rect">
            <a:avLst/>
          </a:prstGeom>
        </p:spPr>
      </p:pic>
      <p:pic>
        <p:nvPicPr>
          <p:cNvPr id="7" name="Picture 6">
            <a:extLst>
              <a:ext uri="{FF2B5EF4-FFF2-40B4-BE49-F238E27FC236}">
                <a16:creationId xmlns:a16="http://schemas.microsoft.com/office/drawing/2014/main" id="{7E630436-B3EE-2726-C8E4-D903104B6D29}"/>
              </a:ext>
            </a:extLst>
          </p:cNvPr>
          <p:cNvPicPr>
            <a:picLocks noChangeAspect="1"/>
          </p:cNvPicPr>
          <p:nvPr/>
        </p:nvPicPr>
        <p:blipFill>
          <a:blip r:embed="rId4"/>
          <a:stretch>
            <a:fillRect/>
          </a:stretch>
        </p:blipFill>
        <p:spPr>
          <a:xfrm>
            <a:off x="4863057" y="3965756"/>
            <a:ext cx="3207539" cy="2043680"/>
          </a:xfrm>
          <a:prstGeom prst="rect">
            <a:avLst/>
          </a:prstGeom>
        </p:spPr>
      </p:pic>
      <p:pic>
        <p:nvPicPr>
          <p:cNvPr id="6" name="Picture 5">
            <a:extLst>
              <a:ext uri="{FF2B5EF4-FFF2-40B4-BE49-F238E27FC236}">
                <a16:creationId xmlns:a16="http://schemas.microsoft.com/office/drawing/2014/main" id="{739248F4-D6FE-AE7B-126D-31FF61CB9D0A}"/>
              </a:ext>
            </a:extLst>
          </p:cNvPr>
          <p:cNvPicPr>
            <a:picLocks noChangeAspect="1"/>
          </p:cNvPicPr>
          <p:nvPr/>
        </p:nvPicPr>
        <p:blipFill>
          <a:blip r:embed="rId5"/>
          <a:stretch>
            <a:fillRect/>
          </a:stretch>
        </p:blipFill>
        <p:spPr>
          <a:xfrm>
            <a:off x="8610600" y="3965756"/>
            <a:ext cx="3182525" cy="2043680"/>
          </a:xfrm>
          <a:prstGeom prst="rect">
            <a:avLst/>
          </a:prstGeom>
        </p:spPr>
      </p:pic>
      <p:sp>
        <p:nvSpPr>
          <p:cNvPr id="8" name="Right Arrow 7">
            <a:extLst>
              <a:ext uri="{FF2B5EF4-FFF2-40B4-BE49-F238E27FC236}">
                <a16:creationId xmlns:a16="http://schemas.microsoft.com/office/drawing/2014/main" id="{CC9EA492-D227-77FB-BBA0-9BF2AD450BEE}"/>
              </a:ext>
            </a:extLst>
          </p:cNvPr>
          <p:cNvSpPr/>
          <p:nvPr/>
        </p:nvSpPr>
        <p:spPr>
          <a:xfrm>
            <a:off x="8220361" y="4920342"/>
            <a:ext cx="390240" cy="3095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118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A6D5-863E-E29C-D444-E6DE7414549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39EFB09F-5AEB-6FFC-19A9-F5B2602E3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D731CF76-734C-FD66-2FDF-B3312E551ACB}"/>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56C139C0-2299-0673-BA67-59294650EBE2}"/>
              </a:ext>
            </a:extLst>
          </p:cNvPr>
          <p:cNvSpPr>
            <a:spLocks noGrp="1"/>
          </p:cNvSpPr>
          <p:nvPr>
            <p:ph type="sldNum" sz="quarter" idx="12"/>
          </p:nvPr>
        </p:nvSpPr>
        <p:spPr/>
        <p:txBody>
          <a:bodyPr/>
          <a:lstStyle/>
          <a:p>
            <a:fld id="{48F19E39-9933-F648-B2F3-3AC17C0DC986}" type="slidenum">
              <a:rPr lang="en-US" smtClean="0">
                <a:solidFill>
                  <a:schemeClr val="bg1"/>
                </a:solidFill>
              </a:rPr>
              <a:t>5</a:t>
            </a:fld>
            <a:endParaRPr lang="en-US" dirty="0">
              <a:solidFill>
                <a:schemeClr val="bg1"/>
              </a:solidFill>
            </a:endParaRPr>
          </a:p>
        </p:txBody>
      </p:sp>
      <p:sp>
        <p:nvSpPr>
          <p:cNvPr id="2" name="TextBox 1">
            <a:extLst>
              <a:ext uri="{FF2B5EF4-FFF2-40B4-BE49-F238E27FC236}">
                <a16:creationId xmlns:a16="http://schemas.microsoft.com/office/drawing/2014/main" id="{D1249D73-E694-D2E2-374B-778049888FC0}"/>
              </a:ext>
            </a:extLst>
          </p:cNvPr>
          <p:cNvSpPr txBox="1"/>
          <p:nvPr/>
        </p:nvSpPr>
        <p:spPr>
          <a:xfrm>
            <a:off x="616225" y="343779"/>
            <a:ext cx="11143156" cy="5816977"/>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Conformal Prediction Model: Creating the Age &amp; Gender Models</a:t>
            </a:r>
          </a:p>
          <a:p>
            <a:pPr algn="just"/>
            <a:endParaRPr lang="en-US" sz="1400" b="1" dirty="0">
              <a:latin typeface="Lato" panose="020F0502020204030203" pitchFamily="34" charset="77"/>
            </a:endParaRPr>
          </a:p>
          <a:p>
            <a:pPr algn="just"/>
            <a:r>
              <a:rPr lang="en-US" sz="1400" b="1" dirty="0"/>
              <a:t>Flexible Setup:</a:t>
            </a:r>
            <a:endParaRPr lang="en-US" sz="1400" dirty="0"/>
          </a:p>
          <a:p>
            <a:pPr marL="742950" lvl="1" indent="-285750" algn="just">
              <a:buFont typeface="Arial" panose="020B0604020202020204" pitchFamily="34" charset="0"/>
              <a:buChar char="•"/>
            </a:pPr>
            <a:r>
              <a:rPr lang="en-US" sz="1400" dirty="0"/>
              <a:t>We used flexible </a:t>
            </a:r>
            <a:r>
              <a:rPr lang="en-US" sz="1400" b="1" dirty="0"/>
              <a:t>environment variables </a:t>
            </a:r>
            <a:r>
              <a:rPr lang="en-US" sz="1400" dirty="0"/>
              <a:t>to easily switch between </a:t>
            </a:r>
            <a:r>
              <a:rPr lang="en-US" sz="1400" b="1" dirty="0"/>
              <a:t>quick debug </a:t>
            </a:r>
            <a:r>
              <a:rPr lang="en-US" sz="1400" dirty="0"/>
              <a:t>runs (with a small dataset) and </a:t>
            </a:r>
            <a:r>
              <a:rPr lang="en-US" sz="1400" b="1" dirty="0"/>
              <a:t>full training </a:t>
            </a:r>
            <a:r>
              <a:rPr lang="en-US" sz="1400" dirty="0"/>
              <a:t>(full dataset). </a:t>
            </a:r>
          </a:p>
          <a:p>
            <a:pPr marL="742950" lvl="1" indent="-285750" algn="just">
              <a:buFont typeface="Arial" panose="020B0604020202020204" pitchFamily="34" charset="0"/>
              <a:buChar char="•"/>
            </a:pPr>
            <a:r>
              <a:rPr lang="en-US" sz="1400" dirty="0"/>
              <a:t>Installed all required </a:t>
            </a:r>
            <a:r>
              <a:rPr lang="en-US" sz="1400" b="1" dirty="0"/>
              <a:t>Python packages </a:t>
            </a:r>
            <a:r>
              <a:rPr lang="en-US" sz="1400" dirty="0"/>
              <a:t>(TensorFlow, </a:t>
            </a:r>
            <a:r>
              <a:rPr lang="en-US" sz="1400" dirty="0" err="1"/>
              <a:t>Keras</a:t>
            </a:r>
            <a:r>
              <a:rPr lang="en-US" sz="1400" dirty="0"/>
              <a:t>, etc.) and </a:t>
            </a:r>
            <a:r>
              <a:rPr lang="en-US" sz="1400" b="1" dirty="0"/>
              <a:t>Google Drive</a:t>
            </a:r>
            <a:r>
              <a:rPr lang="en-US" sz="1400" dirty="0"/>
              <a:t> was </a:t>
            </a:r>
            <a:r>
              <a:rPr lang="en-US" sz="1400" b="1" dirty="0"/>
              <a:t>mounted </a:t>
            </a:r>
            <a:r>
              <a:rPr lang="en-US" sz="1400" dirty="0"/>
              <a:t>for seamless data access.</a:t>
            </a:r>
          </a:p>
          <a:p>
            <a:pPr marL="742950" lvl="1" indent="-285750" algn="just">
              <a:buFont typeface="Arial" panose="020B0604020202020204" pitchFamily="34" charset="0"/>
              <a:buChar char="•"/>
            </a:pPr>
            <a:r>
              <a:rPr lang="en-US" sz="1400" dirty="0"/>
              <a:t>Set </a:t>
            </a:r>
            <a:r>
              <a:rPr lang="en-US" sz="1400" b="1" dirty="0"/>
              <a:t>fixed random seeds </a:t>
            </a:r>
            <a:r>
              <a:rPr lang="en-US" sz="1400" dirty="0"/>
              <a:t>for Python, NumPy, and TensorFlow to ensure fully </a:t>
            </a:r>
            <a:r>
              <a:rPr lang="en-US" sz="1400" b="1" dirty="0"/>
              <a:t>reproducible </a:t>
            </a:r>
            <a:r>
              <a:rPr lang="en-US" sz="1400" dirty="0"/>
              <a:t>results. </a:t>
            </a:r>
          </a:p>
          <a:p>
            <a:pPr algn="just"/>
            <a:endParaRPr lang="en-US" sz="1400" b="1" dirty="0"/>
          </a:p>
          <a:p>
            <a:pPr algn="just"/>
            <a:r>
              <a:rPr lang="en-US" sz="1400" b="1" dirty="0"/>
              <a:t>Data Splitting:</a:t>
            </a:r>
            <a:endParaRPr lang="en-US" sz="1400" dirty="0"/>
          </a:p>
          <a:p>
            <a:pPr marL="742950" lvl="1" indent="-285750" algn="just">
              <a:buFont typeface="Arial" panose="020B0604020202020204" pitchFamily="34" charset="0"/>
              <a:buChar char="•"/>
            </a:pPr>
            <a:r>
              <a:rPr lang="en-US" sz="1400" dirty="0"/>
              <a:t>Dataset was split into </a:t>
            </a:r>
            <a:r>
              <a:rPr lang="en-US" sz="1400" b="1" dirty="0"/>
              <a:t>training (80%), calibration (20% of train), and test (20%) sets</a:t>
            </a:r>
            <a:r>
              <a:rPr lang="en-US" sz="1400" dirty="0"/>
              <a:t>, and grouped by 10-year age bins and gender</a:t>
            </a:r>
          </a:p>
          <a:p>
            <a:pPr marL="1200150" lvl="2" indent="-285750" algn="just">
              <a:buFont typeface="Arial" panose="020B0604020202020204" pitchFamily="34" charset="0"/>
              <a:buChar char="•"/>
            </a:pPr>
            <a:r>
              <a:rPr lang="en-US" sz="1400" dirty="0"/>
              <a:t>Train: 5834 samples (44.6% male, 55.4% female)</a:t>
            </a:r>
          </a:p>
          <a:p>
            <a:pPr marL="1200150" lvl="2" indent="-285750" algn="just">
              <a:buFont typeface="Arial" panose="020B0604020202020204" pitchFamily="34" charset="0"/>
              <a:buChar char="•"/>
            </a:pPr>
            <a:r>
              <a:rPr lang="en-US" sz="1400" dirty="0"/>
              <a:t>Calibration: 1459 samples (44.6% male, 55.4% female)</a:t>
            </a:r>
          </a:p>
          <a:p>
            <a:pPr marL="1200150" lvl="2" indent="-285750" algn="just">
              <a:buFont typeface="Arial" panose="020B0604020202020204" pitchFamily="34" charset="0"/>
              <a:buChar char="•"/>
            </a:pPr>
            <a:r>
              <a:rPr lang="en-US" sz="1400" dirty="0"/>
              <a:t>Test: 1824 samples (44.6% male, 55.4% female)</a:t>
            </a:r>
          </a:p>
          <a:p>
            <a:pPr marL="742950" lvl="1" indent="-285750" algn="just">
              <a:buFont typeface="Arial" panose="020B0604020202020204" pitchFamily="34" charset="0"/>
              <a:buChar char="•"/>
            </a:pPr>
            <a:r>
              <a:rPr lang="en-US" sz="1400" b="1" dirty="0"/>
              <a:t>Gender</a:t>
            </a:r>
            <a:r>
              <a:rPr lang="en-US" sz="1400" dirty="0"/>
              <a:t> labels were reshaped to (N,1) for </a:t>
            </a:r>
            <a:r>
              <a:rPr lang="en-US" sz="1400" b="1" dirty="0"/>
              <a:t>binary</a:t>
            </a:r>
            <a:r>
              <a:rPr lang="en-US" sz="1400" dirty="0"/>
              <a:t> classifiers.</a:t>
            </a:r>
          </a:p>
          <a:p>
            <a:pPr algn="just"/>
            <a:endParaRPr lang="en-US" sz="1400" dirty="0"/>
          </a:p>
          <a:p>
            <a:pPr algn="just"/>
            <a:r>
              <a:rPr lang="en-US" sz="1400" b="1" dirty="0"/>
              <a:t>Age Regression Model Creation:</a:t>
            </a:r>
            <a:endParaRPr lang="en-US" sz="1400" dirty="0"/>
          </a:p>
          <a:p>
            <a:pPr marL="742950" lvl="1" indent="-285750" algn="just">
              <a:buFont typeface="Arial" panose="020B0604020202020204" pitchFamily="34" charset="0"/>
              <a:buChar char="•"/>
            </a:pPr>
            <a:r>
              <a:rPr lang="en-US" sz="1400" dirty="0"/>
              <a:t>Age is predicted with a </a:t>
            </a:r>
            <a:r>
              <a:rPr lang="en-US" sz="1400" b="1" dirty="0"/>
              <a:t>MobileNetV2 model </a:t>
            </a:r>
            <a:r>
              <a:rPr lang="en-US" sz="1400" dirty="0"/>
              <a:t>using </a:t>
            </a:r>
            <a:r>
              <a:rPr lang="en-US" sz="1400" b="1" dirty="0"/>
              <a:t>224×224 images </a:t>
            </a:r>
            <a:r>
              <a:rPr lang="en-US" sz="1400" dirty="0"/>
              <a:t>and Label Distribution Age Encoding </a:t>
            </a:r>
            <a:r>
              <a:rPr lang="en-US" sz="1400" b="1" dirty="0"/>
              <a:t>(LDAE)</a:t>
            </a:r>
            <a:r>
              <a:rPr lang="en-US" sz="1400" dirty="0"/>
              <a:t> with a </a:t>
            </a:r>
            <a:r>
              <a:rPr lang="en-US" sz="1400" b="1" dirty="0" err="1"/>
              <a:t>softmax</a:t>
            </a:r>
            <a:r>
              <a:rPr lang="en-US" sz="1400" b="1" dirty="0"/>
              <a:t> </a:t>
            </a:r>
            <a:r>
              <a:rPr lang="en-US" sz="1400" dirty="0"/>
              <a:t>over 90 bins.</a:t>
            </a:r>
          </a:p>
          <a:p>
            <a:pPr marL="742950" lvl="1" indent="-285750" algn="just">
              <a:buFont typeface="Arial" panose="020B0604020202020204" pitchFamily="34" charset="0"/>
              <a:buChar char="•"/>
            </a:pPr>
            <a:r>
              <a:rPr lang="en-US" sz="1400" dirty="0"/>
              <a:t>Two augmentation pipelines were applied: </a:t>
            </a:r>
          </a:p>
          <a:p>
            <a:pPr marL="1200150" lvl="2" indent="-285750" algn="just">
              <a:buFont typeface="Arial" panose="020B0604020202020204" pitchFamily="34" charset="0"/>
              <a:buChar char="•"/>
            </a:pPr>
            <a:r>
              <a:rPr lang="en-US" sz="1400" dirty="0"/>
              <a:t>One using </a:t>
            </a:r>
            <a:r>
              <a:rPr lang="en-US" sz="1400" dirty="0" err="1"/>
              <a:t>Keras</a:t>
            </a:r>
            <a:r>
              <a:rPr lang="en-US" sz="1400" dirty="0"/>
              <a:t> layers (translation, rotation, cropping, brightness, contrast)</a:t>
            </a:r>
          </a:p>
          <a:p>
            <a:pPr marL="1200150" lvl="2" indent="-285750" algn="just">
              <a:buFont typeface="Arial" panose="020B0604020202020204" pitchFamily="34" charset="0"/>
              <a:buChar char="•"/>
            </a:pPr>
            <a:r>
              <a:rPr lang="en-US" sz="1400" dirty="0"/>
              <a:t>One with TensorFlow (random flips, brightness/contrast).</a:t>
            </a:r>
          </a:p>
          <a:p>
            <a:pPr marL="742950" lvl="1" indent="-285750" algn="just">
              <a:buFont typeface="Arial" panose="020B0604020202020204" pitchFamily="34" charset="0"/>
              <a:buChar char="•"/>
            </a:pPr>
            <a:r>
              <a:rPr lang="en-US" sz="1400" b="1" dirty="0" err="1"/>
              <a:t>Kullback-Leibler</a:t>
            </a:r>
            <a:r>
              <a:rPr lang="en-US" sz="1400" b="1" dirty="0"/>
              <a:t> Divergence </a:t>
            </a:r>
            <a:r>
              <a:rPr lang="en-US" sz="1400" dirty="0"/>
              <a:t>is used as the </a:t>
            </a:r>
            <a:r>
              <a:rPr lang="en-US" sz="1400" b="1" dirty="0"/>
              <a:t>loss function</a:t>
            </a:r>
            <a:r>
              <a:rPr lang="en-US" sz="1400" dirty="0"/>
              <a:t>, and performance is measured by Mean Absolute Error (MAE).</a:t>
            </a:r>
          </a:p>
          <a:p>
            <a:pPr marL="742950" lvl="1" indent="-285750" algn="just">
              <a:buFont typeface="Arial" panose="020B0604020202020204" pitchFamily="34" charset="0"/>
              <a:buChar char="•"/>
            </a:pPr>
            <a:r>
              <a:rPr lang="en-US" sz="1400" dirty="0"/>
              <a:t>In training we applied </a:t>
            </a:r>
            <a:r>
              <a:rPr lang="en-US" sz="1400" b="1" dirty="0"/>
              <a:t>early stopping</a:t>
            </a:r>
            <a:r>
              <a:rPr lang="en-US" sz="1400" dirty="0"/>
              <a:t>, </a:t>
            </a:r>
            <a:r>
              <a:rPr lang="en-US" sz="1400" b="1" dirty="0"/>
              <a:t>learning rate reduction</a:t>
            </a:r>
            <a:r>
              <a:rPr lang="en-US" sz="1400" dirty="0"/>
              <a:t>, and </a:t>
            </a:r>
            <a:r>
              <a:rPr lang="en-US" sz="1400" b="1" dirty="0"/>
              <a:t>checkpoints </a:t>
            </a:r>
            <a:r>
              <a:rPr lang="en-US" sz="1400" dirty="0"/>
              <a:t>based on</a:t>
            </a:r>
            <a:r>
              <a:rPr lang="en-US" sz="1400" b="1" dirty="0"/>
              <a:t> validation MAE</a:t>
            </a:r>
            <a:r>
              <a:rPr lang="en-US" sz="1400" dirty="0"/>
              <a:t>.</a:t>
            </a:r>
          </a:p>
          <a:p>
            <a:pPr marL="742950" lvl="1" indent="-285750" algn="just">
              <a:buFont typeface="Arial" panose="020B0604020202020204" pitchFamily="34" charset="0"/>
              <a:buChar char="•"/>
            </a:pPr>
            <a:endParaRPr lang="en-US" sz="1400" dirty="0"/>
          </a:p>
          <a:p>
            <a:pPr algn="just"/>
            <a:r>
              <a:rPr lang="en-US" sz="1400" b="1" dirty="0"/>
              <a:t>Gender Classification Model Creation :</a:t>
            </a:r>
            <a:endParaRPr lang="en-US" sz="1400" dirty="0"/>
          </a:p>
          <a:p>
            <a:pPr marL="742950" lvl="1" indent="-285750" algn="just">
              <a:buFont typeface="Arial" panose="020B0604020202020204" pitchFamily="34" charset="0"/>
              <a:buChar char="•"/>
            </a:pPr>
            <a:r>
              <a:rPr lang="en-US" sz="1400" dirty="0"/>
              <a:t>Gender is predicted as a </a:t>
            </a:r>
            <a:r>
              <a:rPr lang="en-US" sz="1400" b="1" dirty="0"/>
              <a:t>binary output </a:t>
            </a:r>
            <a:r>
              <a:rPr lang="en-US" sz="1400" dirty="0"/>
              <a:t>(male or female) using a </a:t>
            </a:r>
            <a:r>
              <a:rPr lang="en-US" sz="1400" b="1" dirty="0"/>
              <a:t>MobileNetV2 model </a:t>
            </a:r>
            <a:r>
              <a:rPr lang="en-US" sz="1400" dirty="0"/>
              <a:t>with a </a:t>
            </a:r>
            <a:r>
              <a:rPr lang="en-US" sz="1400" b="1" dirty="0"/>
              <a:t>single sigmoid neuron</a:t>
            </a:r>
            <a:r>
              <a:rPr lang="en-US" sz="1400" dirty="0"/>
              <a:t>.</a:t>
            </a:r>
          </a:p>
          <a:p>
            <a:pPr marL="742950" lvl="1" indent="-285750" algn="just">
              <a:buFont typeface="Arial" panose="020B0604020202020204" pitchFamily="34" charset="0"/>
              <a:buChar char="•"/>
            </a:pPr>
            <a:r>
              <a:rPr lang="en-US" sz="1400" b="1" dirty="0"/>
              <a:t>Binary Cross-Entropy </a:t>
            </a:r>
            <a:r>
              <a:rPr lang="en-US" sz="1400" dirty="0"/>
              <a:t>serves as the </a:t>
            </a:r>
            <a:r>
              <a:rPr lang="en-US" sz="1400" b="1" dirty="0"/>
              <a:t>loss function</a:t>
            </a:r>
            <a:r>
              <a:rPr lang="en-US" sz="1400" dirty="0"/>
              <a:t>, and </a:t>
            </a:r>
            <a:r>
              <a:rPr lang="en-US" sz="1400" b="1" dirty="0"/>
              <a:t>accuracy </a:t>
            </a:r>
            <a:r>
              <a:rPr lang="en-US" sz="1400" dirty="0"/>
              <a:t>is used as the main </a:t>
            </a:r>
            <a:r>
              <a:rPr lang="en-US" sz="1400" b="1" dirty="0"/>
              <a:t>metric</a:t>
            </a:r>
            <a:r>
              <a:rPr lang="en-US" sz="1400" dirty="0"/>
              <a:t>.</a:t>
            </a:r>
          </a:p>
          <a:p>
            <a:pPr marL="742950" lvl="1" indent="-285750" algn="just">
              <a:buFont typeface="Arial" panose="020B0604020202020204" pitchFamily="34" charset="0"/>
              <a:buChar char="•"/>
            </a:pPr>
            <a:r>
              <a:rPr lang="en-US" sz="1400" dirty="0"/>
              <a:t>In training we applied </a:t>
            </a:r>
            <a:r>
              <a:rPr lang="en-US" sz="1400" b="1" dirty="0"/>
              <a:t>early stopping</a:t>
            </a:r>
            <a:r>
              <a:rPr lang="en-US" sz="1400" dirty="0"/>
              <a:t>, </a:t>
            </a:r>
            <a:r>
              <a:rPr lang="en-US" sz="1400" b="1" dirty="0"/>
              <a:t>learning rate scheduling</a:t>
            </a:r>
            <a:r>
              <a:rPr lang="en-US" sz="1400" dirty="0"/>
              <a:t>, and model </a:t>
            </a:r>
            <a:r>
              <a:rPr lang="en-US" sz="1400" b="1" dirty="0"/>
              <a:t>checkpoints </a:t>
            </a:r>
            <a:r>
              <a:rPr lang="en-US" sz="1400" dirty="0"/>
              <a:t>based on </a:t>
            </a:r>
            <a:r>
              <a:rPr lang="en-US" sz="1400" b="1" dirty="0"/>
              <a:t>validation loss</a:t>
            </a:r>
            <a:r>
              <a:rPr lang="en-US" sz="1400" dirty="0"/>
              <a:t>.</a:t>
            </a:r>
          </a:p>
        </p:txBody>
      </p:sp>
    </p:spTree>
    <p:extLst>
      <p:ext uri="{BB962C8B-B14F-4D97-AF65-F5344CB8AC3E}">
        <p14:creationId xmlns:p14="http://schemas.microsoft.com/office/powerpoint/2010/main" val="2472113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AF105-5C9F-9A07-F8BA-FAACAF601E3F}"/>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E6B676ED-F8BC-3631-0A27-BD8E6BAE8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FA1AC373-59FB-1D05-3B1F-979EEA171BF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5C479D64-FB61-0397-AA1F-C20DF8AB33C9}"/>
              </a:ext>
            </a:extLst>
          </p:cNvPr>
          <p:cNvSpPr>
            <a:spLocks noGrp="1"/>
          </p:cNvSpPr>
          <p:nvPr>
            <p:ph type="sldNum" sz="quarter" idx="12"/>
          </p:nvPr>
        </p:nvSpPr>
        <p:spPr/>
        <p:txBody>
          <a:bodyPr/>
          <a:lstStyle/>
          <a:p>
            <a:fld id="{48F19E39-9933-F648-B2F3-3AC17C0DC986}" type="slidenum">
              <a:rPr lang="en-US" smtClean="0">
                <a:solidFill>
                  <a:schemeClr val="bg1"/>
                </a:solidFill>
              </a:rPr>
              <a:t>6</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D9E14E5-D6E8-2BB4-FEE7-C072E08BC996}"/>
                  </a:ext>
                </a:extLst>
              </p:cNvPr>
              <p:cNvSpPr txBox="1"/>
              <p:nvPr/>
            </p:nvSpPr>
            <p:spPr>
              <a:xfrm>
                <a:off x="616226" y="343779"/>
                <a:ext cx="10962862" cy="4037772"/>
              </a:xfrm>
              <a:prstGeom prst="rect">
                <a:avLst/>
              </a:prstGeom>
              <a:noFill/>
            </p:spPr>
            <p:txBody>
              <a:bodyPr wrap="square" rtlCol="0">
                <a:spAutoFit/>
              </a:bodyPr>
              <a:lstStyle/>
              <a:p>
                <a:r>
                  <a:rPr lang="en-US" sz="2200" b="1" dirty="0">
                    <a:solidFill>
                      <a:srgbClr val="822334"/>
                    </a:solidFill>
                    <a:latin typeface="Lato" panose="020F0502020204030203" pitchFamily="34" charset="77"/>
                  </a:rPr>
                  <a:t>Conformal Prediction Model: Formulas</a:t>
                </a:r>
              </a:p>
              <a:p>
                <a:endParaRPr lang="en-US" sz="1400" b="1" dirty="0">
                  <a:latin typeface="Lato" panose="020F0502020204030203" pitchFamily="34" charset="77"/>
                </a:endParaRPr>
              </a:p>
              <a:p>
                <a:r>
                  <a:rPr lang="en-US" sz="1400" b="1" dirty="0"/>
                  <a:t>Residual Calculation: </a:t>
                </a:r>
                <a:endParaRPr lang="en-US" sz="1400" dirty="0"/>
              </a:p>
              <a:p>
                <a:pPr marL="742950" lvl="1" indent="-285750">
                  <a:buFont typeface="Arial" panose="020B0604020202020204" pitchFamily="34" charset="0"/>
                  <a:buChar char="•"/>
                </a:pPr>
                <a:r>
                  <a:rPr lang="en-US" sz="1400" dirty="0"/>
                  <a:t>Compute the absolute error for each calibration sample using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𝑦</m:t>
                            </m:r>
                          </m:e>
                          <m:sub>
                            <m:r>
                              <a:rPr lang="en-US" sz="1400" i="1">
                                <a:latin typeface="Cambria Math" panose="02040503050406030204" pitchFamily="18" charset="0"/>
                              </a:rPr>
                              <m:t>𝑖</m:t>
                            </m:r>
                          </m:sub>
                        </m:sSub>
                      </m:e>
                    </m:d>
                  </m:oMath>
                </a14:m>
                <a:r>
                  <a:rPr lang="en-US" sz="1400" dirty="0"/>
                  <a:t>, where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𝑖</m:t>
                        </m:r>
                      </m:sub>
                    </m:sSub>
                  </m:oMath>
                </a14:m>
                <a:r>
                  <a:rPr lang="en-US" sz="1400" dirty="0"/>
                  <a:t> is the predicted age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oMath>
                </a14:m>
                <a:r>
                  <a:rPr lang="en-US" sz="1400" dirty="0"/>
                  <a:t> is the true age.</a:t>
                </a:r>
              </a:p>
              <a:p>
                <a:pPr marL="742950" lvl="1" indent="-285750">
                  <a:buFont typeface="Arial" panose="020B0604020202020204" pitchFamily="34" charset="0"/>
                  <a:buChar char="•"/>
                </a:pPr>
                <a:r>
                  <a:rPr lang="en-US" sz="1400" dirty="0"/>
                  <a:t>This measures how far the model’s prediction is from the actual value, giving us the raw prediction error for each sample.</a:t>
                </a:r>
              </a:p>
              <a:p>
                <a:pPr marL="742950" lvl="1" indent="-285750">
                  <a:buFont typeface="Arial" panose="020B0604020202020204" pitchFamily="34" charset="0"/>
                  <a:buChar char="•"/>
                </a:pPr>
                <a:r>
                  <a:rPr lang="en-US" sz="1400" dirty="0"/>
                  <a:t>Used on the calibration set to assess baseline prediction errors.</a:t>
                </a:r>
              </a:p>
              <a:p>
                <a:endParaRPr lang="en-US" sz="1400" b="1" dirty="0"/>
              </a:p>
              <a:p>
                <a:r>
                  <a:rPr lang="en-US" sz="1400" b="1" dirty="0"/>
                  <a:t>Normalized Residuals:</a:t>
                </a:r>
                <a:endParaRPr lang="en-US" sz="1400" dirty="0"/>
              </a:p>
              <a:p>
                <a:pPr marL="742950" lvl="1" indent="-285750">
                  <a:buFont typeface="Arial" panose="020B0604020202020204" pitchFamily="34" charset="0"/>
                  <a:buChar char="•"/>
                </a:pPr>
                <a:r>
                  <a:rPr lang="en-US" sz="1400" dirty="0"/>
                  <a:t>Calculate </a:t>
                </a:r>
                <a14:m>
                  <m:oMath xmlns:m="http://schemas.openxmlformats.org/officeDocument/2006/math">
                    <m:sSub>
                      <m:sSubPr>
                        <m:ctrlPr>
                          <a:rPr lang="en-US" sz="1400" b="0" i="1" smtClean="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𝑟</m:t>
                            </m:r>
                          </m:e>
                        </m:acc>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begChr m:val="|"/>
                            <m:endChr m:val="|"/>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e>
                        </m:d>
                      </m:num>
                      <m:den>
                        <m:rad>
                          <m:radPr>
                            <m:degHide m:val="on"/>
                            <m:ctrlPr>
                              <a:rPr lang="en-US" sz="1400" b="0" i="1" smtClean="0">
                                <a:latin typeface="Cambria Math" panose="02040503050406030204" pitchFamily="18" charset="0"/>
                              </a:rPr>
                            </m:ctrlPr>
                          </m:radPr>
                          <m:deg/>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e>
                              <m:sub>
                                <m:r>
                                  <a:rPr lang="en-US" sz="1400" i="1">
                                    <a:latin typeface="Cambria Math" panose="02040503050406030204" pitchFamily="18" charset="0"/>
                                  </a:rPr>
                                  <m:t>𝑖</m:t>
                                </m:r>
                              </m:sub>
                            </m:sSub>
                            <m:r>
                              <a:rPr lang="en-US" sz="1400" b="0" i="1" smtClean="0">
                                <a:latin typeface="Cambria Math" panose="02040503050406030204" pitchFamily="18" charset="0"/>
                              </a:rPr>
                              <m:t>+1</m:t>
                            </m:r>
                          </m:e>
                        </m:rad>
                      </m:den>
                    </m:f>
                  </m:oMath>
                </a14:m>
                <a:r>
                  <a:rPr lang="en-US" sz="1400" dirty="0"/>
                  <a:t>, dividing the error by the square root of the predicted age plus one.</a:t>
                </a:r>
              </a:p>
              <a:p>
                <a:pPr marL="742950" lvl="1" indent="-285750">
                  <a:buFont typeface="Arial" panose="020B0604020202020204" pitchFamily="34" charset="0"/>
                  <a:buChar char="•"/>
                </a:pPr>
                <a:r>
                  <a:rPr lang="en-US" sz="1400" dirty="0"/>
                  <a:t>This normalization accounts for the fact that predicting ages at the extremes (very young or very old) is more difficult, so it makes interval widths fairer across all age ranges.</a:t>
                </a:r>
              </a:p>
              <a:p>
                <a:pPr marL="742950" lvl="1" indent="-285750">
                  <a:buFont typeface="Arial" panose="020B0604020202020204" pitchFamily="34" charset="0"/>
                  <a:buChar char="•"/>
                </a:pPr>
                <a:r>
                  <a:rPr lang="en-US" sz="1400" dirty="0"/>
                  <a:t>Used to make sure confidence intervals are neither too wide nor too narrow for any specific age group.</a:t>
                </a:r>
              </a:p>
              <a:p>
                <a:endParaRPr lang="en-US" sz="1400" b="1" dirty="0"/>
              </a:p>
              <a:p>
                <a:r>
                  <a:rPr lang="en-US" sz="1400" b="1" dirty="0"/>
                  <a:t>Adaptive Quantile Calculation (per age group):</a:t>
                </a:r>
                <a:endParaRPr lang="en-US" sz="1400" dirty="0"/>
              </a:p>
              <a:p>
                <a:pPr marL="742950" lvl="1" indent="-285750">
                  <a:buFont typeface="Arial" panose="020B0604020202020204" pitchFamily="34" charset="0"/>
                  <a:buChar char="•"/>
                </a:pPr>
                <a:r>
                  <a:rPr lang="en-US" sz="1400" dirty="0"/>
                  <a:t>For each 10-year age group k, calculate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h𝑎𝑡</m:t>
                        </m:r>
                        <m:r>
                          <a:rPr lang="en-US" sz="1400" b="0" i="1" smtClean="0">
                            <a:latin typeface="Cambria Math" panose="02040503050406030204" pitchFamily="18" charset="0"/>
                          </a:rPr>
                          <m:t>,</m:t>
                        </m:r>
                        <m:r>
                          <a:rPr lang="en-US" sz="1400" b="0" i="1" smtClean="0">
                            <a:latin typeface="Cambria Math" panose="02040503050406030204" pitchFamily="18" charset="0"/>
                          </a:rPr>
                          <m:t>𝑘</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i="1">
                            <a:latin typeface="Cambria Math" panose="02040503050406030204" pitchFamily="18" charset="0"/>
                          </a:rPr>
                          <m:t>𝑄𝑢𝑎𝑛𝑡𝑖𝑙𝑒</m:t>
                        </m:r>
                      </m:e>
                      <m:sub>
                        <m:r>
                          <a:rPr lang="en-US" sz="1400" b="0" i="1" smtClean="0">
                            <a:latin typeface="Cambria Math" panose="02040503050406030204" pitchFamily="18" charset="0"/>
                          </a:rPr>
                          <m:t>0.9</m:t>
                        </m:r>
                      </m:sub>
                    </m:sSub>
                    <m:r>
                      <a:rPr lang="en-US" sz="1400" b="0" i="1" smtClean="0">
                        <a:latin typeface="Cambria Math" panose="02040503050406030204" pitchFamily="18" charset="0"/>
                      </a:rPr>
                      <m:t>({</m:t>
                    </m:r>
                    <m:acc>
                      <m:accPr>
                        <m:chr m:val="̂"/>
                        <m:ctrlPr>
                          <a:rPr lang="en-US" sz="1400" b="0" i="1" smtClean="0">
                            <a:latin typeface="Cambria Math" panose="02040503050406030204" pitchFamily="18" charset="0"/>
                          </a:rPr>
                        </m:ctrlPr>
                      </m:acc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𝑖</m:t>
                            </m:r>
                          </m:sub>
                        </m:sSub>
                      </m:e>
                    </m:acc>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𝑎𝑔𝑒</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𝑔𝑟𝑜𝑢𝑝</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rPr>
                      <m:t>})</m:t>
                    </m:r>
                  </m:oMath>
                </a14:m>
                <a:r>
                  <a:rPr lang="en-US" sz="1400" dirty="0"/>
                  <a:t>, the 90th percentile of the normalized residuals.</a:t>
                </a:r>
              </a:p>
              <a:p>
                <a:pPr marL="742950" lvl="1" indent="-285750">
                  <a:buFont typeface="Arial" panose="020B0604020202020204" pitchFamily="34" charset="0"/>
                  <a:buChar char="•"/>
                </a:pPr>
                <a:r>
                  <a:rPr lang="en-US" sz="1400" dirty="0"/>
                  <a:t>This sets the interval width needed for that age group, ensuring that 90% of predictions in each group are covered by the interval.</a:t>
                </a:r>
              </a:p>
              <a:p>
                <a:pPr marL="742950" lvl="1" indent="-285750">
                  <a:buFont typeface="Arial" panose="020B0604020202020204" pitchFamily="34" charset="0"/>
                  <a:buChar char="•"/>
                </a:pPr>
                <a:r>
                  <a:rPr lang="en-US" sz="1400" dirty="0"/>
                  <a:t>Used to make interval widths specific and adaptive for each age group.</a:t>
                </a:r>
              </a:p>
            </p:txBody>
          </p:sp>
        </mc:Choice>
        <mc:Fallback xmlns="">
          <p:sp>
            <p:nvSpPr>
              <p:cNvPr id="2" name="TextBox 1">
                <a:extLst>
                  <a:ext uri="{FF2B5EF4-FFF2-40B4-BE49-F238E27FC236}">
                    <a16:creationId xmlns:a16="http://schemas.microsoft.com/office/drawing/2014/main" id="{9D9E14E5-D6E8-2BB4-FEE7-C072E08BC996}"/>
                  </a:ext>
                </a:extLst>
              </p:cNvPr>
              <p:cNvSpPr txBox="1">
                <a:spLocks noRot="1" noChangeAspect="1" noMove="1" noResize="1" noEditPoints="1" noAdjustHandles="1" noChangeArrowheads="1" noChangeShapeType="1" noTextEdit="1"/>
              </p:cNvSpPr>
              <p:nvPr/>
            </p:nvSpPr>
            <p:spPr>
              <a:xfrm>
                <a:off x="616226" y="343779"/>
                <a:ext cx="10962862" cy="4037772"/>
              </a:xfrm>
              <a:prstGeom prst="rect">
                <a:avLst/>
              </a:prstGeom>
              <a:blipFill>
                <a:blip r:embed="rId3"/>
                <a:stretch>
                  <a:fillRect l="-694" t="-625" b="-625"/>
                </a:stretch>
              </a:blipFill>
            </p:spPr>
            <p:txBody>
              <a:bodyPr/>
              <a:lstStyle/>
              <a:p>
                <a:r>
                  <a:rPr lang="en-US">
                    <a:noFill/>
                  </a:rPr>
                  <a:t> </a:t>
                </a:r>
              </a:p>
            </p:txBody>
          </p:sp>
        </mc:Fallback>
      </mc:AlternateContent>
    </p:spTree>
    <p:extLst>
      <p:ext uri="{BB962C8B-B14F-4D97-AF65-F5344CB8AC3E}">
        <p14:creationId xmlns:p14="http://schemas.microsoft.com/office/powerpoint/2010/main" val="550242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EEFF6-85A8-A6EE-0F51-1EA7A9C84802}"/>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EE0B7773-962F-2BBE-128F-398C92D25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92A7C4E4-3258-CE62-583F-C2E600B2559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E519C8DB-3643-789C-0DAE-D75463C555C5}"/>
              </a:ext>
            </a:extLst>
          </p:cNvPr>
          <p:cNvSpPr>
            <a:spLocks noGrp="1"/>
          </p:cNvSpPr>
          <p:nvPr>
            <p:ph type="sldNum" sz="quarter" idx="12"/>
          </p:nvPr>
        </p:nvSpPr>
        <p:spPr/>
        <p:txBody>
          <a:bodyPr/>
          <a:lstStyle/>
          <a:p>
            <a:fld id="{48F19E39-9933-F648-B2F3-3AC17C0DC986}" type="slidenum">
              <a:rPr lang="en-US" smtClean="0">
                <a:solidFill>
                  <a:schemeClr val="bg1"/>
                </a:solidFill>
              </a:rPr>
              <a:t>7</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E43320-0E62-646B-941C-FB7249DF6CB8}"/>
                  </a:ext>
                </a:extLst>
              </p:cNvPr>
              <p:cNvSpPr txBox="1"/>
              <p:nvPr/>
            </p:nvSpPr>
            <p:spPr>
              <a:xfrm>
                <a:off x="616226" y="343779"/>
                <a:ext cx="10962862" cy="4184351"/>
              </a:xfrm>
              <a:prstGeom prst="rect">
                <a:avLst/>
              </a:prstGeom>
              <a:noFill/>
            </p:spPr>
            <p:txBody>
              <a:bodyPr wrap="square" rtlCol="0">
                <a:spAutoFit/>
              </a:bodyPr>
              <a:lstStyle/>
              <a:p>
                <a:r>
                  <a:rPr lang="en-US" sz="2200" b="1" dirty="0">
                    <a:solidFill>
                      <a:srgbClr val="822334"/>
                    </a:solidFill>
                    <a:latin typeface="Lato" panose="020F0502020204030203" pitchFamily="34" charset="77"/>
                  </a:rPr>
                  <a:t>Conformal Prediction Model: Formulas</a:t>
                </a:r>
              </a:p>
              <a:p>
                <a:endParaRPr lang="en-US" sz="1400" b="1" dirty="0">
                  <a:latin typeface="Lato" panose="020F0502020204030203" pitchFamily="34" charset="77"/>
                </a:endParaRPr>
              </a:p>
              <a:p>
                <a:r>
                  <a:rPr lang="en-US" sz="1400" b="1" dirty="0"/>
                  <a:t>Adaptive Prediction Interval for Each Test Sample:</a:t>
                </a:r>
                <a:endParaRPr lang="en-US" sz="1400" dirty="0"/>
              </a:p>
              <a:p>
                <a:pPr marL="742950" lvl="1" indent="-285750">
                  <a:buFont typeface="Arial" panose="020B0604020202020204" pitchFamily="34" charset="0"/>
                  <a:buChar char="•"/>
                </a:pPr>
                <a:r>
                  <a:rPr lang="en-US" sz="1400" dirty="0"/>
                  <a:t>Build a 90% confidence interval for every test prediction:</a:t>
                </a:r>
              </a:p>
              <a:p>
                <a:pPr marL="1200150" lvl="2" indent="-285750">
                  <a:buFont typeface="Arial" panose="020B0604020202020204" pitchFamily="34" charset="0"/>
                  <a:buChar char="•"/>
                </a:pPr>
                <a14:m>
                  <m:oMath xmlns:m="http://schemas.openxmlformats.org/officeDocument/2006/math">
                    <m:r>
                      <a:rPr lang="en-US" sz="1400" i="1" dirty="0" smtClean="0">
                        <a:latin typeface="Cambria Math" panose="02040503050406030204" pitchFamily="18" charset="0"/>
                      </a:rPr>
                      <m:t>𝐿𝑜𝑤𝑒𝑟</m:t>
                    </m:r>
                    <m:r>
                      <a:rPr lang="en-US" sz="1400" i="1" dirty="0" smtClean="0">
                        <a:latin typeface="Cambria Math" panose="02040503050406030204" pitchFamily="18" charset="0"/>
                      </a:rPr>
                      <m:t> </m:t>
                    </m:r>
                    <m:r>
                      <a:rPr lang="en-US" sz="1400" i="1" dirty="0" smtClean="0">
                        <a:latin typeface="Cambria Math" panose="02040503050406030204" pitchFamily="18" charset="0"/>
                      </a:rPr>
                      <m:t>𝑏𝑜𝑢𝑛𝑑</m:t>
                    </m:r>
                    <m:r>
                      <a:rPr lang="en-US" sz="1400" i="1" dirty="0" smtClean="0">
                        <a:latin typeface="Cambria Math" panose="02040503050406030204" pitchFamily="18" charset="0"/>
                      </a:rPr>
                      <m:t>= </m:t>
                    </m:r>
                    <m:acc>
                      <m:accPr>
                        <m:chr m:val="̂"/>
                        <m:ctrlPr>
                          <a:rPr lang="en-US" sz="1400" b="0" i="1" dirty="0" smtClean="0">
                            <a:latin typeface="Cambria Math" panose="02040503050406030204" pitchFamily="18" charset="0"/>
                          </a:rPr>
                        </m:ctrlPr>
                      </m:accPr>
                      <m:e>
                        <m:r>
                          <a:rPr lang="en-US" sz="1400" b="0" i="1" dirty="0" smtClean="0">
                            <a:latin typeface="Cambria Math" panose="02040503050406030204" pitchFamily="18" charset="0"/>
                          </a:rPr>
                          <m:t>𝑦</m:t>
                        </m:r>
                      </m:e>
                    </m:acc>
                    <m:r>
                      <a:rPr lang="en-US" sz="1400" b="0" i="1" dirty="0" smtClean="0">
                        <a:latin typeface="Cambria Math" panose="02040503050406030204" pitchFamily="18" charset="0"/>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𝑞</m:t>
                        </m:r>
                      </m:e>
                      <m:sub>
                        <m:r>
                          <a:rPr lang="en-US" sz="1400" b="0" i="1" dirty="0" smtClean="0">
                            <a:latin typeface="Cambria Math" panose="02040503050406030204" pitchFamily="18" charset="0"/>
                          </a:rPr>
                          <m:t>h𝑎𝑡</m:t>
                        </m:r>
                      </m:sub>
                    </m:sSub>
                    <m:r>
                      <a:rPr lang="en-US" sz="1400" b="0" i="1" dirty="0" smtClean="0">
                        <a:latin typeface="Cambria Math" panose="02040503050406030204" pitchFamily="18" charset="0"/>
                        <a:ea typeface="Cambria Math" panose="02040503050406030204" pitchFamily="18" charset="0"/>
                      </a:rPr>
                      <m:t>∙</m:t>
                    </m:r>
                    <m:rad>
                      <m:radPr>
                        <m:degHide m:val="on"/>
                        <m:ctrlPr>
                          <a:rPr lang="en-US" sz="1400" b="0" i="1" dirty="0" smtClean="0">
                            <a:latin typeface="Cambria Math" panose="02040503050406030204" pitchFamily="18" charset="0"/>
                            <a:ea typeface="Cambria Math" panose="02040503050406030204" pitchFamily="18" charset="0"/>
                          </a:rPr>
                        </m:ctrlPr>
                      </m:radPr>
                      <m:deg/>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𝑦</m:t>
                            </m:r>
                          </m:e>
                        </m:acc>
                        <m:r>
                          <a:rPr lang="en-US" sz="1400" b="0" i="1" dirty="0" smtClean="0">
                            <a:latin typeface="Cambria Math" panose="02040503050406030204" pitchFamily="18" charset="0"/>
                          </a:rPr>
                          <m:t>+1</m:t>
                        </m:r>
                      </m:e>
                    </m:rad>
                  </m:oMath>
                </a14:m>
                <a:endParaRPr lang="en-US" sz="1400" dirty="0"/>
              </a:p>
              <a:p>
                <a:pPr marL="1200150" lvl="2" indent="-285750">
                  <a:buFont typeface="Arial" panose="020B0604020202020204" pitchFamily="34" charset="0"/>
                  <a:buChar char="•"/>
                </a:pPr>
                <a14:m>
                  <m:oMath xmlns:m="http://schemas.openxmlformats.org/officeDocument/2006/math">
                    <m:r>
                      <a:rPr lang="en-US" sz="1400" i="1" dirty="0" smtClean="0">
                        <a:latin typeface="Cambria Math" panose="02040503050406030204" pitchFamily="18" charset="0"/>
                      </a:rPr>
                      <m:t>𝑈𝑝𝑝𝑒𝑟</m:t>
                    </m:r>
                    <m:r>
                      <a:rPr lang="en-US" sz="1400" i="1" dirty="0" smtClean="0">
                        <a:latin typeface="Cambria Math" panose="02040503050406030204" pitchFamily="18" charset="0"/>
                      </a:rPr>
                      <m:t> </m:t>
                    </m:r>
                    <m:r>
                      <a:rPr lang="en-US" sz="1400" i="1" dirty="0" smtClean="0">
                        <a:latin typeface="Cambria Math" panose="02040503050406030204" pitchFamily="18" charset="0"/>
                      </a:rPr>
                      <m:t>𝑏𝑜𝑢𝑛𝑑</m:t>
                    </m:r>
                    <m:r>
                      <a:rPr lang="en-US" sz="1400" i="1" dirty="0" smtClean="0">
                        <a:latin typeface="Cambria Math" panose="02040503050406030204" pitchFamily="18" charset="0"/>
                      </a:rPr>
                      <m:t>=</m:t>
                    </m:r>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𝑦</m:t>
                        </m:r>
                      </m:e>
                    </m:acc>
                    <m:r>
                      <a:rPr lang="en-US" sz="1400" b="0" i="1" dirty="0" smtClean="0">
                        <a:latin typeface="Cambria Math" panose="02040503050406030204" pitchFamily="18" charset="0"/>
                      </a:rPr>
                      <m:t>+</m:t>
                    </m:r>
                    <m:sSub>
                      <m:sSubPr>
                        <m:ctrlPr>
                          <a:rPr lang="en-US" sz="1400" i="1" dirty="0">
                            <a:latin typeface="Cambria Math" panose="02040503050406030204" pitchFamily="18" charset="0"/>
                          </a:rPr>
                        </m:ctrlPr>
                      </m:sSubPr>
                      <m:e>
                        <m:r>
                          <a:rPr lang="en-US" sz="1400" i="1" dirty="0">
                            <a:latin typeface="Cambria Math" panose="02040503050406030204" pitchFamily="18" charset="0"/>
                          </a:rPr>
                          <m:t>𝑞</m:t>
                        </m:r>
                      </m:e>
                      <m:sub>
                        <m:r>
                          <a:rPr lang="en-US" sz="1400" i="1" dirty="0">
                            <a:latin typeface="Cambria Math" panose="02040503050406030204" pitchFamily="18" charset="0"/>
                          </a:rPr>
                          <m:t>h𝑎𝑡</m:t>
                        </m:r>
                      </m:sub>
                    </m:sSub>
                    <m:r>
                      <a:rPr lang="en-US" sz="1400" i="1" dirty="0">
                        <a:latin typeface="Cambria Math" panose="02040503050406030204" pitchFamily="18" charset="0"/>
                        <a:ea typeface="Cambria Math" panose="02040503050406030204" pitchFamily="18" charset="0"/>
                      </a:rPr>
                      <m:t>∙</m:t>
                    </m:r>
                    <m:rad>
                      <m:radPr>
                        <m:degHide m:val="on"/>
                        <m:ctrlPr>
                          <a:rPr lang="en-US" sz="1400" i="1" dirty="0">
                            <a:latin typeface="Cambria Math" panose="02040503050406030204" pitchFamily="18" charset="0"/>
                            <a:ea typeface="Cambria Math" panose="02040503050406030204" pitchFamily="18" charset="0"/>
                          </a:rPr>
                        </m:ctrlPr>
                      </m:radPr>
                      <m:deg/>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𝑦</m:t>
                            </m:r>
                          </m:e>
                        </m:acc>
                        <m:r>
                          <a:rPr lang="en-US" sz="1400" i="1" dirty="0">
                            <a:latin typeface="Cambria Math" panose="02040503050406030204" pitchFamily="18" charset="0"/>
                          </a:rPr>
                          <m:t>+1</m:t>
                        </m:r>
                      </m:e>
                    </m:rad>
                  </m:oMath>
                </a14:m>
                <a:endParaRPr lang="en-US" sz="1400" dirty="0"/>
              </a:p>
              <a:p>
                <a:pPr marL="742950" lvl="1" indent="-285750">
                  <a:buFont typeface="Arial" panose="020B0604020202020204" pitchFamily="34" charset="0"/>
                  <a:buChar char="•"/>
                </a:pPr>
                <a:r>
                  <a:rPr lang="en-US" sz="1400" dirty="0"/>
                  <a:t>The interval width scales with prediction difficulty and is customized by age group, so uncertainty is reflected correctly.</a:t>
                </a:r>
              </a:p>
              <a:p>
                <a:pPr marL="742950" lvl="1" indent="-285750">
                  <a:buFont typeface="Arial" panose="020B0604020202020204" pitchFamily="34" charset="0"/>
                  <a:buChar char="•"/>
                </a:pPr>
                <a:r>
                  <a:rPr lang="en-US" sz="1400" dirty="0"/>
                  <a:t>Applied to every test prediction to give a personalized confidence interval for the predicted age.</a:t>
                </a:r>
              </a:p>
              <a:p>
                <a:pPr marL="742950" lvl="1" indent="-285750">
                  <a:buFont typeface="Arial" panose="020B0604020202020204" pitchFamily="34" charset="0"/>
                  <a:buChar char="•"/>
                </a:pPr>
                <a:endParaRPr lang="en-US" sz="1400" dirty="0"/>
              </a:p>
              <a:p>
                <a:r>
                  <a:rPr lang="en-US" sz="1400" b="1" dirty="0"/>
                  <a:t>Final Coverage:</a:t>
                </a:r>
                <a:endParaRPr lang="en-US" sz="1400" dirty="0"/>
              </a:p>
              <a:p>
                <a:pPr marL="742950" lvl="1" indent="-285750">
                  <a:buFont typeface="Arial" panose="020B0604020202020204" pitchFamily="34" charset="0"/>
                  <a:buChar char="•"/>
                </a:pPr>
                <a:r>
                  <a:rPr lang="en-US" sz="1400" dirty="0"/>
                  <a:t>Calculate the percentage of true ages in the test set that fall inside their predicted intervals.</a:t>
                </a:r>
              </a:p>
              <a:p>
                <a:pPr marL="742950" lvl="1" indent="-285750">
                  <a:buFont typeface="Arial" panose="020B0604020202020204" pitchFamily="34" charset="0"/>
                  <a:buChar char="•"/>
                </a:pPr>
                <a:r>
                  <a:rPr lang="en-US" sz="1400" dirty="0"/>
                  <a:t>To check if our intervals are well-calibrated (aiming for 90% coverage if our method is working as intended).</a:t>
                </a:r>
              </a:p>
              <a:p>
                <a:pPr marL="742950" lvl="1" indent="-285750">
                  <a:buFont typeface="Arial" panose="020B0604020202020204" pitchFamily="34" charset="0"/>
                  <a:buChar char="•"/>
                </a:pPr>
                <a:r>
                  <a:rPr lang="en-US" sz="1400" dirty="0"/>
                  <a:t>Used for model evaluation and to ensure trustworthiness of the predicted confidence intervals.</a:t>
                </a:r>
              </a:p>
              <a:p>
                <a:endParaRPr lang="en-US" sz="1400" b="1" dirty="0"/>
              </a:p>
              <a:p>
                <a:r>
                  <a:rPr lang="en-US" sz="1400" b="1" dirty="0"/>
                  <a:t>Key Point:</a:t>
                </a:r>
              </a:p>
              <a:p>
                <a:pPr marL="742950" lvl="1" indent="-285750">
                  <a:buFont typeface="Arial" panose="020B0604020202020204" pitchFamily="34" charset="0"/>
                  <a:buChar char="•"/>
                </a:pPr>
                <a:r>
                  <a:rPr lang="en-US" sz="1400" dirty="0"/>
                  <a:t>Every age prediction comes with a confidence interval that adapts to age and difficulty</a:t>
                </a:r>
              </a:p>
              <a:p>
                <a:pPr marL="742950" lvl="1" indent="-285750">
                  <a:buFont typeface="Arial" panose="020B0604020202020204" pitchFamily="34" charset="0"/>
                  <a:buChar char="•"/>
                </a:pPr>
                <a:r>
                  <a:rPr lang="en-US" sz="1400" dirty="0"/>
                  <a:t>wider for hard cases, tighter for confident ones. This method allows us to provide not just point estimates, but also trustworthy measures of uncertainty for real-world applications.</a:t>
                </a:r>
              </a:p>
            </p:txBody>
          </p:sp>
        </mc:Choice>
        <mc:Fallback xmlns="">
          <p:sp>
            <p:nvSpPr>
              <p:cNvPr id="2" name="TextBox 1">
                <a:extLst>
                  <a:ext uri="{FF2B5EF4-FFF2-40B4-BE49-F238E27FC236}">
                    <a16:creationId xmlns:a16="http://schemas.microsoft.com/office/drawing/2014/main" id="{BEE43320-0E62-646B-941C-FB7249DF6CB8}"/>
                  </a:ext>
                </a:extLst>
              </p:cNvPr>
              <p:cNvSpPr txBox="1">
                <a:spLocks noRot="1" noChangeAspect="1" noMove="1" noResize="1" noEditPoints="1" noAdjustHandles="1" noChangeArrowheads="1" noChangeShapeType="1" noTextEdit="1"/>
              </p:cNvSpPr>
              <p:nvPr/>
            </p:nvSpPr>
            <p:spPr>
              <a:xfrm>
                <a:off x="616226" y="343779"/>
                <a:ext cx="10962862" cy="4184351"/>
              </a:xfrm>
              <a:prstGeom prst="rect">
                <a:avLst/>
              </a:prstGeom>
              <a:blipFill>
                <a:blip r:embed="rId3"/>
                <a:stretch>
                  <a:fillRect l="-694" t="-604" b="-604"/>
                </a:stretch>
              </a:blipFill>
            </p:spPr>
            <p:txBody>
              <a:bodyPr/>
              <a:lstStyle/>
              <a:p>
                <a:r>
                  <a:rPr lang="en-US">
                    <a:noFill/>
                  </a:rPr>
                  <a:t> </a:t>
                </a:r>
              </a:p>
            </p:txBody>
          </p:sp>
        </mc:Fallback>
      </mc:AlternateContent>
    </p:spTree>
    <p:extLst>
      <p:ext uri="{BB962C8B-B14F-4D97-AF65-F5344CB8AC3E}">
        <p14:creationId xmlns:p14="http://schemas.microsoft.com/office/powerpoint/2010/main" val="1219794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D633A-AA9B-FE79-045E-BC08A50AAEF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AB11B456-D96A-ED4F-EDCC-F0C38D788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5284D8EE-A21A-DB20-AACD-6B60246E5E0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24613CDE-5F98-9862-9CB4-876B21E0F3D0}"/>
              </a:ext>
            </a:extLst>
          </p:cNvPr>
          <p:cNvSpPr>
            <a:spLocks noGrp="1"/>
          </p:cNvSpPr>
          <p:nvPr>
            <p:ph type="sldNum" sz="quarter" idx="12"/>
          </p:nvPr>
        </p:nvSpPr>
        <p:spPr/>
        <p:txBody>
          <a:bodyPr/>
          <a:lstStyle/>
          <a:p>
            <a:fld id="{48F19E39-9933-F648-B2F3-3AC17C0DC986}" type="slidenum">
              <a:rPr lang="en-US" smtClean="0">
                <a:solidFill>
                  <a:schemeClr val="bg1"/>
                </a:solidFill>
              </a:rPr>
              <a:t>8</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D44243E-7291-44C0-8A68-FBD1D7FF6E14}"/>
                  </a:ext>
                </a:extLst>
              </p:cNvPr>
              <p:cNvSpPr txBox="1"/>
              <p:nvPr/>
            </p:nvSpPr>
            <p:spPr>
              <a:xfrm>
                <a:off x="616226" y="343779"/>
                <a:ext cx="10962862" cy="5500865"/>
              </a:xfrm>
              <a:prstGeom prst="rect">
                <a:avLst/>
              </a:prstGeom>
              <a:noFill/>
            </p:spPr>
            <p:txBody>
              <a:bodyPr wrap="square" rtlCol="0">
                <a:spAutoFit/>
              </a:bodyPr>
              <a:lstStyle/>
              <a:p>
                <a:r>
                  <a:rPr lang="en-US" sz="2200" b="1" dirty="0">
                    <a:solidFill>
                      <a:srgbClr val="822334"/>
                    </a:solidFill>
                    <a:latin typeface="Lato" panose="020F0502020204030203" pitchFamily="34" charset="77"/>
                  </a:rPr>
                  <a:t>Conformal Prediction Model: Training</a:t>
                </a:r>
              </a:p>
              <a:p>
                <a:pPr>
                  <a:buFont typeface="Arial" panose="020B0604020202020204" pitchFamily="34" charset="0"/>
                  <a:buChar char="•"/>
                </a:pPr>
                <a:endParaRPr lang="en-US" sz="1400" b="1" dirty="0"/>
              </a:p>
              <a:p>
                <a:r>
                  <a:rPr lang="en-US" sz="1400" b="1" dirty="0"/>
                  <a:t>Loss Functions &amp; Augmentation:</a:t>
                </a:r>
                <a:endParaRPr lang="en-US" sz="1400" dirty="0"/>
              </a:p>
              <a:p>
                <a:pPr marL="742950" lvl="1" indent="-285750">
                  <a:buFont typeface="Arial" panose="020B0604020202020204" pitchFamily="34" charset="0"/>
                  <a:buChar char="•"/>
                </a:pPr>
                <a:r>
                  <a:rPr lang="en-US" sz="1400" dirty="0"/>
                  <a:t>For </a:t>
                </a:r>
                <a:r>
                  <a:rPr lang="en-US" sz="1400" b="1" dirty="0"/>
                  <a:t>gender prediction</a:t>
                </a:r>
                <a:r>
                  <a:rPr lang="en-US" sz="1400" dirty="0"/>
                  <a:t>, we used </a:t>
                </a:r>
                <a:r>
                  <a:rPr lang="en-US" sz="1400" b="1" dirty="0"/>
                  <a:t>binary cross-entropy loss</a:t>
                </a:r>
                <a:r>
                  <a:rPr lang="en-US" sz="1400" dirty="0"/>
                  <a:t> with label smoothing, making the model less sensitive to noisy labels.</a:t>
                </a:r>
              </a:p>
              <a:p>
                <a:pPr marL="742950" lvl="1" indent="-285750">
                  <a:buFont typeface="Arial" panose="020B0604020202020204" pitchFamily="34" charset="0"/>
                  <a:buChar char="•"/>
                </a:pPr>
                <a:r>
                  <a:rPr lang="en-US" sz="1400" dirty="0"/>
                  <a:t>For </a:t>
                </a:r>
                <a:r>
                  <a:rPr lang="en-US" sz="1400" b="1" dirty="0"/>
                  <a:t>age prediction</a:t>
                </a:r>
                <a:r>
                  <a:rPr lang="en-US" sz="1400" dirty="0"/>
                  <a:t>, we used </a:t>
                </a:r>
                <a:r>
                  <a:rPr lang="en-US" sz="1400" b="1" dirty="0" err="1"/>
                  <a:t>Kullback-Leibler</a:t>
                </a:r>
                <a:r>
                  <a:rPr lang="en-US" sz="1400" b="1" dirty="0"/>
                  <a:t> Divergence (KL-divergence)</a:t>
                </a:r>
                <a:r>
                  <a:rPr lang="en-US" sz="1400" dirty="0"/>
                  <a:t> as the loss, paired with Label Distribution Age Encoding.</a:t>
                </a:r>
                <a:endParaRPr lang="en-US" sz="1400" b="1" dirty="0"/>
              </a:p>
              <a:p>
                <a:pPr marL="742950" lvl="1" indent="-285750">
                  <a:buFont typeface="Arial" panose="020B0604020202020204" pitchFamily="34" charset="0"/>
                  <a:buChar char="•"/>
                </a:pPr>
                <a:r>
                  <a:rPr lang="en-US" sz="1400" dirty="0"/>
                  <a:t>Class weights were used to fix the imbalance between male and female images. the model gave more weight to male images during training to keep the loss balanced.</a:t>
                </a:r>
              </a:p>
              <a:p>
                <a:pPr marL="742950" lvl="1" indent="-285750">
                  <a:buFont typeface="Arial" panose="020B0604020202020204" pitchFamily="34" charset="0"/>
                  <a:buChar char="•"/>
                </a:pPr>
                <a:endParaRPr lang="en-US" sz="1400" dirty="0"/>
              </a:p>
              <a:p>
                <a:r>
                  <a:rPr lang="en-US" sz="1400" b="1" dirty="0"/>
                  <a:t>Training Steps:</a:t>
                </a:r>
                <a:endParaRPr lang="en-US" sz="1400" dirty="0"/>
              </a:p>
              <a:p>
                <a:pPr marL="742950" lvl="1" indent="-285750">
                  <a:buFont typeface="Arial" panose="020B0604020202020204" pitchFamily="34" charset="0"/>
                  <a:buChar char="•"/>
                </a:pPr>
                <a:r>
                  <a:rPr lang="en-US" sz="1400" dirty="0"/>
                  <a:t>We started by training the new layers only, keeping the main part of the model (MobileNetV2) frozen.</a:t>
                </a:r>
              </a:p>
              <a:p>
                <a:pPr marL="742950" lvl="1" indent="-285750">
                  <a:buFont typeface="Arial" panose="020B0604020202020204" pitchFamily="34" charset="0"/>
                  <a:buChar char="•"/>
                </a:pPr>
                <a:r>
                  <a:rPr lang="en-US" sz="1400" dirty="0"/>
                  <a:t>We used </a:t>
                </a:r>
                <a:r>
                  <a:rPr lang="en-US" sz="1400" b="1" dirty="0"/>
                  <a:t>early stopping</a:t>
                </a:r>
                <a:r>
                  <a:rPr lang="en-US" sz="1400" dirty="0"/>
                  <a:t> if validation stopped improving, and lowered the learning rate when needed. The best-performing models were saved automatically.</a:t>
                </a:r>
              </a:p>
              <a:p>
                <a:pPr marL="742950" lvl="1" indent="-285750">
                  <a:buFont typeface="Arial" panose="020B0604020202020204" pitchFamily="34" charset="0"/>
                  <a:buChar char="•"/>
                </a:pPr>
                <a:r>
                  <a:rPr lang="en-US" sz="1400" dirty="0"/>
                  <a:t>Later, we </a:t>
                </a:r>
                <a:r>
                  <a:rPr lang="en-US" sz="1400" b="1" dirty="0"/>
                  <a:t>unfroze the last layers</a:t>
                </a:r>
                <a:r>
                  <a:rPr lang="en-US" sz="1400" dirty="0"/>
                  <a:t> of MobileNetV2 (except for batch norm layers), used a lower learning rate, and fine-tuned the model.</a:t>
                </a:r>
              </a:p>
              <a:p>
                <a:pPr marL="742950" lvl="1" indent="-285750">
                  <a:buFont typeface="Arial" panose="020B0604020202020204" pitchFamily="34" charset="0"/>
                  <a:buChar char="•"/>
                </a:pPr>
                <a:r>
                  <a:rPr lang="en-US" sz="1400" dirty="0"/>
                  <a:t>Some key formulas:</a:t>
                </a:r>
              </a:p>
              <a:p>
                <a:pPr marL="1143000" lvl="2" indent="-228600">
                  <a:buFont typeface="Arial" panose="020B0604020202020204" pitchFamily="34" charset="0"/>
                  <a:buChar char="•"/>
                </a:pPr>
                <a:r>
                  <a:rPr lang="en-US" sz="1400" b="1" dirty="0"/>
                  <a:t>Binary Cross-Entropy (Gender):</a:t>
                </a:r>
              </a:p>
              <a:p>
                <a:pPr marL="1143000" lvl="2" indent="-22860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𝐿𝑜𝑠𝑠</m:t>
                    </m:r>
                    <m:r>
                      <a:rPr lang="en-US" sz="1400" b="0" i="1" smtClean="0">
                        <a:latin typeface="Cambria Math" panose="02040503050406030204" pitchFamily="18" charset="0"/>
                      </a:rPr>
                      <m:t>=−[</m:t>
                    </m:r>
                    <m:r>
                      <a:rPr lang="en-US" sz="1400" b="0" i="1" smtClean="0">
                        <a:latin typeface="Cambria Math" panose="02040503050406030204" pitchFamily="18" charset="0"/>
                      </a:rPr>
                      <m:t>𝑦</m:t>
                    </m:r>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𝑝</m:t>
                            </m:r>
                          </m:e>
                        </m:d>
                      </m:e>
                    </m:func>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𝑦</m:t>
                        </m:r>
                      </m:e>
                    </m:d>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log</m:t>
                        </m:r>
                      </m:fName>
                      <m:e>
                        <m:r>
                          <a:rPr lang="en-US" sz="1400" b="0" i="1" smtClean="0">
                            <a:latin typeface="Cambria Math" panose="02040503050406030204" pitchFamily="18" charset="0"/>
                          </a:rPr>
                          <m:t>(1−</m:t>
                        </m:r>
                        <m:r>
                          <a:rPr lang="en-US" sz="1400" b="0" i="1" smtClean="0">
                            <a:latin typeface="Cambria Math" panose="02040503050406030204" pitchFamily="18" charset="0"/>
                          </a:rPr>
                          <m:t>𝑝</m:t>
                        </m:r>
                        <m:r>
                          <a:rPr lang="en-US" sz="1400" b="0" i="1" smtClean="0">
                            <a:latin typeface="Cambria Math" panose="02040503050406030204" pitchFamily="18" charset="0"/>
                          </a:rPr>
                          <m:t>)</m:t>
                        </m:r>
                      </m:e>
                    </m:func>
                    <m:r>
                      <a:rPr lang="en-US" sz="1400" b="0" i="1" smtClean="0">
                        <a:latin typeface="Cambria Math" panose="02040503050406030204" pitchFamily="18" charset="0"/>
                      </a:rPr>
                      <m:t>]</m:t>
                    </m:r>
                  </m:oMath>
                </a14:m>
                <a:endParaRPr lang="en-US" sz="1400" dirty="0"/>
              </a:p>
              <a:p>
                <a:pPr marL="1143000" lvl="2" indent="-228600">
                  <a:buFont typeface="Arial" panose="020B0604020202020204" pitchFamily="34" charset="0"/>
                  <a:buChar char="•"/>
                </a:pPr>
                <a:r>
                  <a:rPr lang="en-US" sz="1400" b="1" dirty="0"/>
                  <a:t>KL-Divergence (Age):</a:t>
                </a:r>
                <a:endParaRPr lang="en-US" sz="1400" dirty="0"/>
              </a:p>
              <a:p>
                <a:pPr marL="1143000" lvl="2" indent="-228600">
                  <a:buFont typeface="Arial" panose="020B0604020202020204" pitchFamily="34" charset="0"/>
                  <a:buChar char="•"/>
                </a:pPr>
                <a14:m>
                  <m:oMath xmlns:m="http://schemas.openxmlformats.org/officeDocument/2006/math">
                    <m:r>
                      <a:rPr lang="en-US" sz="1400" b="0" i="1" smtClean="0">
                        <a:latin typeface="Cambria Math" panose="02040503050406030204" pitchFamily="18" charset="0"/>
                      </a:rPr>
                      <m:t>𝐿𝑜𝑠𝑠</m:t>
                    </m:r>
                    <m:r>
                      <a:rPr lang="en-US" sz="1400" b="0" i="1" smtClean="0">
                        <a:latin typeface="Cambria Math" panose="02040503050406030204" pitchFamily="18" charset="0"/>
                      </a:rPr>
                      <m:t>= </m:t>
                    </m:r>
                    <m:nary>
                      <m:naryPr>
                        <m:chr m:val="∑"/>
                        <m:subHide m:val="on"/>
                        <m:supHide m:val="on"/>
                        <m:ctrlPr>
                          <a:rPr lang="en-US" sz="1400" b="0" i="1" smtClean="0">
                            <a:latin typeface="Cambria Math" panose="02040503050406030204" pitchFamily="18" charset="0"/>
                          </a:rPr>
                        </m:ctrlPr>
                      </m:naryPr>
                      <m: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𝑙𝑜𝑔</m:t>
                        </m:r>
                        <m:d>
                          <m:dPr>
                            <m:ctrlPr>
                              <a:rPr lang="en-US" sz="1400" b="0" i="1" smtClean="0">
                                <a:latin typeface="Cambria Math" panose="02040503050406030204" pitchFamily="18" charset="0"/>
                              </a:rPr>
                            </m:ctrlPr>
                          </m:dPr>
                          <m:e>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𝑄</m:t>
                                    </m:r>
                                  </m:e>
                                  <m:sub>
                                    <m:r>
                                      <a:rPr lang="en-US" sz="1400" b="0" i="1" smtClean="0">
                                        <a:latin typeface="Cambria Math" panose="02040503050406030204" pitchFamily="18" charset="0"/>
                                      </a:rPr>
                                      <m:t>𝑖</m:t>
                                    </m:r>
                                  </m:sub>
                                </m:sSub>
                              </m:den>
                            </m:f>
                          </m:e>
                        </m:d>
                      </m:e>
                    </m:nary>
                  </m:oMath>
                </a14:m>
                <a:r>
                  <a:rPr lang="en-US" sz="1400" dirty="0"/>
                  <a:t>, where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𝑃</m:t>
                        </m:r>
                      </m:e>
                      <m:sub>
                        <m:r>
                          <a:rPr lang="en-US" sz="1400" b="0" i="1" smtClean="0">
                            <a:latin typeface="Cambria Math" panose="02040503050406030204" pitchFamily="18" charset="0"/>
                          </a:rPr>
                          <m:t>𝑖</m:t>
                        </m:r>
                      </m:sub>
                    </m:sSub>
                  </m:oMath>
                </a14:m>
                <a:r>
                  <a:rPr lang="en-US" sz="1400" dirty="0"/>
                  <a:t> is the target (LDAE),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𝑖</m:t>
                        </m:r>
                      </m:sub>
                    </m:sSub>
                  </m:oMath>
                </a14:m>
                <a:r>
                  <a:rPr lang="en-US" sz="1400" dirty="0"/>
                  <a:t> is the predicted output.</a:t>
                </a:r>
              </a:p>
              <a:p>
                <a:pPr>
                  <a:buFont typeface="Arial" panose="020B0604020202020204" pitchFamily="34" charset="0"/>
                  <a:buChar char="•"/>
                </a:pPr>
                <a:endParaRPr lang="en-US" sz="1400" b="1" dirty="0"/>
              </a:p>
              <a:p>
                <a:r>
                  <a:rPr lang="en-US" sz="1400" b="1" dirty="0"/>
                  <a:t>Thresholds &amp; Saving Results:</a:t>
                </a:r>
                <a:endParaRPr lang="en-US" sz="1400" dirty="0"/>
              </a:p>
              <a:p>
                <a:pPr marL="742950" lvl="1" indent="-285750">
                  <a:buFont typeface="Arial" panose="020B0604020202020204" pitchFamily="34" charset="0"/>
                  <a:buChar char="•"/>
                </a:pPr>
                <a:r>
                  <a:rPr lang="en-US" sz="1400" dirty="0"/>
                  <a:t>After training, we made predictions on the calibration set and tested different thresholds for the gender model to find the best F1 score and balanced accuracy.</a:t>
                </a:r>
              </a:p>
              <a:p>
                <a:pPr marL="742950" lvl="1" indent="-285750">
                  <a:buFont typeface="Arial" panose="020B0604020202020204" pitchFamily="34" charset="0"/>
                  <a:buChar char="•"/>
                </a:pPr>
                <a:r>
                  <a:rPr lang="en-US" sz="1400" dirty="0"/>
                  <a:t>We saved the </a:t>
                </a:r>
                <a:r>
                  <a:rPr lang="en-US" sz="1400" b="1" dirty="0"/>
                  <a:t>best thresholds</a:t>
                </a:r>
                <a:r>
                  <a:rPr lang="en-US" sz="1400" dirty="0"/>
                  <a:t>, model weights, architecture, and full training history (metrics, loss, class weights) for future use.</a:t>
                </a:r>
              </a:p>
            </p:txBody>
          </p:sp>
        </mc:Choice>
        <mc:Fallback xmlns="">
          <p:sp>
            <p:nvSpPr>
              <p:cNvPr id="2" name="TextBox 1">
                <a:extLst>
                  <a:ext uri="{FF2B5EF4-FFF2-40B4-BE49-F238E27FC236}">
                    <a16:creationId xmlns:a16="http://schemas.microsoft.com/office/drawing/2014/main" id="{6D44243E-7291-44C0-8A68-FBD1D7FF6E14}"/>
                  </a:ext>
                </a:extLst>
              </p:cNvPr>
              <p:cNvSpPr txBox="1">
                <a:spLocks noRot="1" noChangeAspect="1" noMove="1" noResize="1" noEditPoints="1" noAdjustHandles="1" noChangeArrowheads="1" noChangeShapeType="1" noTextEdit="1"/>
              </p:cNvSpPr>
              <p:nvPr/>
            </p:nvSpPr>
            <p:spPr>
              <a:xfrm>
                <a:off x="616226" y="343779"/>
                <a:ext cx="10962862" cy="5500865"/>
              </a:xfrm>
              <a:prstGeom prst="rect">
                <a:avLst/>
              </a:prstGeom>
              <a:blipFill>
                <a:blip r:embed="rId3"/>
                <a:stretch>
                  <a:fillRect l="-694" t="-460"/>
                </a:stretch>
              </a:blipFill>
            </p:spPr>
            <p:txBody>
              <a:bodyPr/>
              <a:lstStyle/>
              <a:p>
                <a:r>
                  <a:rPr lang="en-US">
                    <a:noFill/>
                  </a:rPr>
                  <a:t> </a:t>
                </a:r>
              </a:p>
            </p:txBody>
          </p:sp>
        </mc:Fallback>
      </mc:AlternateContent>
    </p:spTree>
    <p:extLst>
      <p:ext uri="{BB962C8B-B14F-4D97-AF65-F5344CB8AC3E}">
        <p14:creationId xmlns:p14="http://schemas.microsoft.com/office/powerpoint/2010/main" val="3336721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4E73-DDE3-38F0-149D-70AA990D111B}"/>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D976A6C-224E-024A-3AA1-5E0C13AEF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F85A0BE-D8F4-3F71-5298-602111A0F1BF}"/>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2A2482C1-C2B8-1B2A-DF13-46D0CA382904}"/>
              </a:ext>
            </a:extLst>
          </p:cNvPr>
          <p:cNvSpPr>
            <a:spLocks noGrp="1"/>
          </p:cNvSpPr>
          <p:nvPr>
            <p:ph type="sldNum" sz="quarter" idx="12"/>
          </p:nvPr>
        </p:nvSpPr>
        <p:spPr/>
        <p:txBody>
          <a:bodyPr/>
          <a:lstStyle/>
          <a:p>
            <a:fld id="{48F19E39-9933-F648-B2F3-3AC17C0DC986}" type="slidenum">
              <a:rPr lang="en-US" smtClean="0">
                <a:solidFill>
                  <a:schemeClr val="bg1"/>
                </a:solidFill>
              </a:rPr>
              <a:t>9</a:t>
            </a:fld>
            <a:endParaRPr lang="en-US" dirty="0">
              <a:solidFill>
                <a:schemeClr val="bg1"/>
              </a:solidFill>
            </a:endParaRPr>
          </a:p>
        </p:txBody>
      </p:sp>
      <p:sp>
        <p:nvSpPr>
          <p:cNvPr id="2" name="TextBox 1">
            <a:extLst>
              <a:ext uri="{FF2B5EF4-FFF2-40B4-BE49-F238E27FC236}">
                <a16:creationId xmlns:a16="http://schemas.microsoft.com/office/drawing/2014/main" id="{B961BF6A-2F26-2EB1-23BE-010073399648}"/>
              </a:ext>
            </a:extLst>
          </p:cNvPr>
          <p:cNvSpPr txBox="1"/>
          <p:nvPr/>
        </p:nvSpPr>
        <p:spPr>
          <a:xfrm>
            <a:off x="616226" y="343779"/>
            <a:ext cx="7347903" cy="5816977"/>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Conformal Prediction Model: Training Results</a:t>
            </a:r>
          </a:p>
          <a:p>
            <a:pPr algn="just">
              <a:buFont typeface="Arial" panose="020B0604020202020204" pitchFamily="34" charset="0"/>
              <a:buChar char="•"/>
            </a:pPr>
            <a:endParaRPr lang="en-US" sz="1400" b="1" dirty="0"/>
          </a:p>
          <a:p>
            <a:pPr algn="just"/>
            <a:r>
              <a:rPr lang="en-US" sz="1400" b="1" dirty="0"/>
              <a:t>Results:</a:t>
            </a:r>
            <a:endParaRPr lang="en-US" sz="1400" dirty="0"/>
          </a:p>
          <a:p>
            <a:pPr marL="742950" lvl="1" indent="-285750" algn="just">
              <a:buFont typeface="Arial" panose="020B0604020202020204" pitchFamily="34" charset="0"/>
              <a:buChar char="•"/>
            </a:pPr>
            <a:r>
              <a:rPr lang="en-US" sz="1400" dirty="0"/>
              <a:t>The </a:t>
            </a:r>
            <a:r>
              <a:rPr lang="en-US" sz="1400" b="1" dirty="0"/>
              <a:t>age model</a:t>
            </a:r>
            <a:r>
              <a:rPr lang="en-US" sz="1400" dirty="0"/>
              <a:t> performed consistently with low error throughout training.</a:t>
            </a:r>
          </a:p>
          <a:p>
            <a:pPr marL="742950" lvl="1" indent="-285750" algn="just">
              <a:buFont typeface="Arial" panose="020B0604020202020204" pitchFamily="34" charset="0"/>
              <a:buChar char="•"/>
            </a:pPr>
            <a:r>
              <a:rPr lang="en-US" sz="1400" dirty="0"/>
              <a:t>The </a:t>
            </a:r>
            <a:r>
              <a:rPr lang="en-US" sz="1400" b="1" dirty="0"/>
              <a:t>gender model</a:t>
            </a:r>
            <a:r>
              <a:rPr lang="en-US" sz="1400" dirty="0"/>
              <a:t> improved steadily and reached about </a:t>
            </a:r>
            <a:r>
              <a:rPr lang="en-US" sz="1400" b="1" dirty="0"/>
              <a:t>78% accuracy</a:t>
            </a:r>
            <a:r>
              <a:rPr lang="en-US" sz="1400" dirty="0"/>
              <a:t> after fine-tuning.</a:t>
            </a:r>
          </a:p>
          <a:p>
            <a:pPr algn="just"/>
            <a:endParaRPr lang="en-US" sz="1400" dirty="0"/>
          </a:p>
          <a:p>
            <a:pPr algn="just"/>
            <a:r>
              <a:rPr lang="en-US" sz="1400" b="1" dirty="0"/>
              <a:t>Predicted vs. Real Age:</a:t>
            </a:r>
            <a:endParaRPr lang="en-US" sz="1400" dirty="0"/>
          </a:p>
          <a:p>
            <a:pPr marL="742950" lvl="1" indent="-285750" algn="just">
              <a:buFont typeface="Arial" panose="020B0604020202020204" pitchFamily="34" charset="0"/>
              <a:buChar char="•"/>
            </a:pPr>
            <a:r>
              <a:rPr lang="en-US" sz="1400" dirty="0"/>
              <a:t>Each blue dot shows one test image, with the actual age on the x-axis and the predicted age on the y-axis.</a:t>
            </a:r>
          </a:p>
          <a:p>
            <a:pPr marL="742950" lvl="1" indent="-285750" algn="just">
              <a:buFont typeface="Arial" panose="020B0604020202020204" pitchFamily="34" charset="0"/>
              <a:buChar char="•"/>
            </a:pPr>
            <a:r>
              <a:rPr lang="en-US" sz="1400" dirty="0"/>
              <a:t>The vertical blue lines on each dot show the </a:t>
            </a:r>
            <a:r>
              <a:rPr lang="en-US" sz="1400" b="1" dirty="0"/>
              <a:t>90% confidence range -&gt; </a:t>
            </a:r>
            <a:r>
              <a:rPr lang="en-US" sz="1400" dirty="0"/>
              <a:t>how sure the model is about that prediction.</a:t>
            </a:r>
          </a:p>
          <a:p>
            <a:pPr marL="742950" lvl="1" indent="-285750" algn="just">
              <a:buFont typeface="Arial" panose="020B0604020202020204" pitchFamily="34" charset="0"/>
              <a:buChar char="•"/>
            </a:pPr>
            <a:r>
              <a:rPr lang="en-US" sz="1400" dirty="0"/>
              <a:t>The red dashed line represents perfect predictions (where predicted age = real age).</a:t>
            </a:r>
          </a:p>
          <a:p>
            <a:pPr marL="742950" lvl="1" indent="-285750" algn="just">
              <a:buFont typeface="Arial" panose="020B0604020202020204" pitchFamily="34" charset="0"/>
              <a:buChar char="•"/>
            </a:pPr>
            <a:r>
              <a:rPr lang="en-US" sz="1400" dirty="0"/>
              <a:t>The model is </a:t>
            </a:r>
            <a:r>
              <a:rPr lang="en-US" sz="1400" b="1" dirty="0"/>
              <a:t>less confident</a:t>
            </a:r>
            <a:r>
              <a:rPr lang="en-US" sz="1400" dirty="0"/>
              <a:t> (wider lines) for very young and very old faces, and </a:t>
            </a:r>
            <a:r>
              <a:rPr lang="en-US" sz="1400" b="1" dirty="0"/>
              <a:t>more confident</a:t>
            </a:r>
            <a:r>
              <a:rPr lang="en-US" sz="1400" dirty="0"/>
              <a:t> (shorter lines) for ages between </a:t>
            </a:r>
            <a:r>
              <a:rPr lang="en-US" sz="1400" b="1" dirty="0"/>
              <a:t>30 and 40</a:t>
            </a:r>
            <a:r>
              <a:rPr lang="en-US" sz="1400" dirty="0"/>
              <a:t>, where predictions are generally more accurate.</a:t>
            </a:r>
          </a:p>
          <a:p>
            <a:pPr marL="742950" lvl="1" indent="-285750" algn="just">
              <a:buFont typeface="Arial" panose="020B0604020202020204" pitchFamily="34" charset="0"/>
              <a:buChar char="•"/>
            </a:pPr>
            <a:endParaRPr lang="en-US" sz="1400" dirty="0"/>
          </a:p>
          <a:p>
            <a:pPr algn="just"/>
            <a:r>
              <a:rPr lang="en-US" sz="1400" b="1" dirty="0"/>
              <a:t>How Well Confidence Intervals Work:</a:t>
            </a:r>
            <a:endParaRPr lang="en-US" sz="1400" dirty="0"/>
          </a:p>
          <a:p>
            <a:pPr marL="742950" lvl="1" indent="-285750" algn="just">
              <a:buFont typeface="Arial" panose="020B0604020202020204" pitchFamily="34" charset="0"/>
              <a:buChar char="•"/>
            </a:pPr>
            <a:r>
              <a:rPr lang="en-US" sz="1400" dirty="0"/>
              <a:t>The model correctly included the real age in its 90% confidence range for </a:t>
            </a:r>
            <a:r>
              <a:rPr lang="en-US" sz="1400" b="1" dirty="0"/>
              <a:t>91.9%</a:t>
            </a:r>
            <a:r>
              <a:rPr lang="en-US" sz="1400" dirty="0"/>
              <a:t> of test images, very close to the goal of 90%, which means the model is </a:t>
            </a:r>
            <a:r>
              <a:rPr lang="en-US" sz="1400" b="1" dirty="0"/>
              <a:t>well-calibrated</a:t>
            </a:r>
            <a:r>
              <a:rPr lang="en-US" sz="1400" dirty="0"/>
              <a:t>.</a:t>
            </a:r>
          </a:p>
          <a:p>
            <a:pPr marL="742950" lvl="1" indent="-285750" algn="just">
              <a:buFont typeface="Arial" panose="020B0604020202020204" pitchFamily="34" charset="0"/>
              <a:buChar char="•"/>
            </a:pPr>
            <a:r>
              <a:rPr lang="en-US" sz="1400" dirty="0"/>
              <a:t>This performance is also shown separately for different age groups, so we can see how it behaves for kids, adults, and seniors.</a:t>
            </a:r>
          </a:p>
          <a:p>
            <a:pPr marL="742950" lvl="1" indent="-285750" algn="just">
              <a:buFont typeface="Arial" panose="020B0604020202020204" pitchFamily="34" charset="0"/>
              <a:buChar char="•"/>
            </a:pPr>
            <a:r>
              <a:rPr lang="en-US" sz="1400" dirty="0"/>
              <a:t>Even when the predicted age is slightly wrong, it often falls within the model’s expected range.</a:t>
            </a:r>
          </a:p>
          <a:p>
            <a:pPr marL="742950" lvl="1" indent="-285750" algn="just">
              <a:buFont typeface="Arial" panose="020B0604020202020204" pitchFamily="34" charset="0"/>
              <a:buChar char="•"/>
            </a:pPr>
            <a:r>
              <a:rPr lang="en-US" sz="1400" dirty="0"/>
              <a:t>In short, the model doesn’t just guess the age. It also tells us how confident it is, and that confidence is usually accurate.</a:t>
            </a:r>
          </a:p>
        </p:txBody>
      </p:sp>
      <p:pic>
        <p:nvPicPr>
          <p:cNvPr id="5" name="Picture 4">
            <a:extLst>
              <a:ext uri="{FF2B5EF4-FFF2-40B4-BE49-F238E27FC236}">
                <a16:creationId xmlns:a16="http://schemas.microsoft.com/office/drawing/2014/main" id="{BE585D92-F6E9-41E6-3A0D-7BF27FCDF175}"/>
              </a:ext>
            </a:extLst>
          </p:cNvPr>
          <p:cNvPicPr>
            <a:picLocks noChangeAspect="1"/>
          </p:cNvPicPr>
          <p:nvPr/>
        </p:nvPicPr>
        <p:blipFill>
          <a:blip r:embed="rId3"/>
          <a:stretch>
            <a:fillRect/>
          </a:stretch>
        </p:blipFill>
        <p:spPr>
          <a:xfrm>
            <a:off x="8114469" y="264631"/>
            <a:ext cx="3735462" cy="3735462"/>
          </a:xfrm>
          <a:prstGeom prst="rect">
            <a:avLst/>
          </a:prstGeom>
        </p:spPr>
      </p:pic>
      <p:pic>
        <p:nvPicPr>
          <p:cNvPr id="7" name="Picture 6">
            <a:extLst>
              <a:ext uri="{FF2B5EF4-FFF2-40B4-BE49-F238E27FC236}">
                <a16:creationId xmlns:a16="http://schemas.microsoft.com/office/drawing/2014/main" id="{5743A0BE-3DB5-14CE-D3A3-320ABB806C0B}"/>
              </a:ext>
            </a:extLst>
          </p:cNvPr>
          <p:cNvPicPr>
            <a:picLocks noChangeAspect="1"/>
          </p:cNvPicPr>
          <p:nvPr/>
        </p:nvPicPr>
        <p:blipFill>
          <a:blip r:embed="rId4"/>
          <a:stretch>
            <a:fillRect/>
          </a:stretch>
        </p:blipFill>
        <p:spPr>
          <a:xfrm>
            <a:off x="8320548" y="4000093"/>
            <a:ext cx="2454086" cy="2160663"/>
          </a:xfrm>
          <a:prstGeom prst="rect">
            <a:avLst/>
          </a:prstGeom>
        </p:spPr>
      </p:pic>
    </p:spTree>
    <p:extLst>
      <p:ext uri="{BB962C8B-B14F-4D97-AF65-F5344CB8AC3E}">
        <p14:creationId xmlns:p14="http://schemas.microsoft.com/office/powerpoint/2010/main" val="3698600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3989</TotalTime>
  <Words>5344</Words>
  <Application>Microsoft Macintosh PowerPoint</Application>
  <PresentationFormat>Widescreen</PresentationFormat>
  <Paragraphs>499</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Helvetica</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 feili</dc:creator>
  <cp:lastModifiedBy>arman feili</cp:lastModifiedBy>
  <cp:revision>79</cp:revision>
  <dcterms:created xsi:type="dcterms:W3CDTF">2024-03-13T12:10:15Z</dcterms:created>
  <dcterms:modified xsi:type="dcterms:W3CDTF">2025-07-08T17:32:40Z</dcterms:modified>
</cp:coreProperties>
</file>